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41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49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408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48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47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6660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3471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95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45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0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97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06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51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860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684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67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C0C6-E4AD-4D0E-82F7-0DDA7DFFBDF7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70EA0-09B0-47B5-8217-2AADBE513F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89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22DC47-9D88-406F-9FB5-84E8CB0D3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ZAJAM UZ JEDNAKE OTPLATNE KVOTE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F58DBED-584E-43C1-9381-58FFE07A3D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16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658D6C4-4EE2-413B-8EAD-D79D17B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17" y="1139719"/>
            <a:ext cx="5248275" cy="1457325"/>
          </a:xfrm>
          <a:prstGeom prst="rect">
            <a:avLst/>
          </a:prstGeom>
        </p:spPr>
      </p:pic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1C355336-0CE2-499E-A0E3-0C1D0BE254BF}"/>
              </a:ext>
            </a:extLst>
          </p:cNvPr>
          <p:cNvGraphicFramePr>
            <a:graphicFrameLocks noGrp="1"/>
          </p:cNvGraphicFramePr>
          <p:nvPr/>
        </p:nvGraphicFramePr>
        <p:xfrm>
          <a:off x="812007" y="2887980"/>
          <a:ext cx="10567986" cy="2911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555">
                  <a:extLst>
                    <a:ext uri="{9D8B030D-6E8A-4147-A177-3AD203B41FA5}">
                      <a16:colId xmlns:a16="http://schemas.microsoft.com/office/drawing/2014/main" val="3147027579"/>
                    </a:ext>
                  </a:extLst>
                </a:gridCol>
                <a:gridCol w="1414011">
                  <a:extLst>
                    <a:ext uri="{9D8B030D-6E8A-4147-A177-3AD203B41FA5}">
                      <a16:colId xmlns:a16="http://schemas.microsoft.com/office/drawing/2014/main" val="528720700"/>
                    </a:ext>
                  </a:extLst>
                </a:gridCol>
                <a:gridCol w="1514553">
                  <a:extLst>
                    <a:ext uri="{9D8B030D-6E8A-4147-A177-3AD203B41FA5}">
                      <a16:colId xmlns:a16="http://schemas.microsoft.com/office/drawing/2014/main" val="2646512205"/>
                    </a:ext>
                  </a:extLst>
                </a:gridCol>
                <a:gridCol w="2414756">
                  <a:extLst>
                    <a:ext uri="{9D8B030D-6E8A-4147-A177-3AD203B41FA5}">
                      <a16:colId xmlns:a16="http://schemas.microsoft.com/office/drawing/2014/main" val="881913342"/>
                    </a:ext>
                  </a:extLst>
                </a:gridCol>
                <a:gridCol w="2265111">
                  <a:extLst>
                    <a:ext uri="{9D8B030D-6E8A-4147-A177-3AD203B41FA5}">
                      <a16:colId xmlns:a16="http://schemas.microsoft.com/office/drawing/2014/main" val="3377623958"/>
                    </a:ext>
                  </a:extLst>
                </a:gridCol>
              </a:tblGrid>
              <a:tr h="836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Kraj i-tog razdoblja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Anuitet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a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Kamate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I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Otplatna kvota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R</a:t>
                      </a:r>
                      <a:r>
                        <a:rPr lang="hr-HR" sz="2200" baseline="-25000">
                          <a:effectLst/>
                        </a:rPr>
                        <a:t>i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Ostatak duga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C</a:t>
                      </a:r>
                      <a:r>
                        <a:rPr lang="hr-HR" sz="2200" baseline="-25000">
                          <a:effectLst/>
                        </a:rPr>
                        <a:t>i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1701442591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0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-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373258824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 128 000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28 000 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300 000 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1331918383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121 000 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21 000 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3798138714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3763429791"/>
                  </a:ext>
                </a:extLst>
              </a:tr>
              <a:tr h="365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50163353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89092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7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46DD82-A63A-4143-B942-9FCCE4096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991235"/>
            <a:ext cx="5153025" cy="1524000"/>
          </a:xfrm>
          <a:prstGeom prst="rect">
            <a:avLst/>
          </a:prstGeom>
        </p:spPr>
      </p:pic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4BA3BA4F-0C23-4B75-8F7D-FD6D715696C9}"/>
              </a:ext>
            </a:extLst>
          </p:cNvPr>
          <p:cNvGraphicFramePr>
            <a:graphicFrameLocks noGrp="1"/>
          </p:cNvGraphicFramePr>
          <p:nvPr/>
        </p:nvGraphicFramePr>
        <p:xfrm>
          <a:off x="538479" y="2729865"/>
          <a:ext cx="11115040" cy="2911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2756">
                  <a:extLst>
                    <a:ext uri="{9D8B030D-6E8A-4147-A177-3AD203B41FA5}">
                      <a16:colId xmlns:a16="http://schemas.microsoft.com/office/drawing/2014/main" val="675393514"/>
                    </a:ext>
                  </a:extLst>
                </a:gridCol>
                <a:gridCol w="1487208">
                  <a:extLst>
                    <a:ext uri="{9D8B030D-6E8A-4147-A177-3AD203B41FA5}">
                      <a16:colId xmlns:a16="http://schemas.microsoft.com/office/drawing/2014/main" val="23309426"/>
                    </a:ext>
                  </a:extLst>
                </a:gridCol>
                <a:gridCol w="1592955">
                  <a:extLst>
                    <a:ext uri="{9D8B030D-6E8A-4147-A177-3AD203B41FA5}">
                      <a16:colId xmlns:a16="http://schemas.microsoft.com/office/drawing/2014/main" val="3295098901"/>
                    </a:ext>
                  </a:extLst>
                </a:gridCol>
                <a:gridCol w="2539756">
                  <a:extLst>
                    <a:ext uri="{9D8B030D-6E8A-4147-A177-3AD203B41FA5}">
                      <a16:colId xmlns:a16="http://schemas.microsoft.com/office/drawing/2014/main" val="963415739"/>
                    </a:ext>
                  </a:extLst>
                </a:gridCol>
                <a:gridCol w="2382365">
                  <a:extLst>
                    <a:ext uri="{9D8B030D-6E8A-4147-A177-3AD203B41FA5}">
                      <a16:colId xmlns:a16="http://schemas.microsoft.com/office/drawing/2014/main" val="1374756067"/>
                    </a:ext>
                  </a:extLst>
                </a:gridCol>
              </a:tblGrid>
              <a:tr h="836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Kraj i-tog razdoblja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Anuitet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a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Kamate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I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Otplatna kvota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R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Ostatak duga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C</a:t>
                      </a:r>
                      <a:r>
                        <a:rPr lang="hr-HR" sz="2200" baseline="-25000">
                          <a:effectLst/>
                        </a:rPr>
                        <a:t>i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588129667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0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911907040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 128 000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28 000 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300 000 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193432894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121 000 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21 000 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1866819331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1123690241"/>
                  </a:ext>
                </a:extLst>
              </a:tr>
              <a:tr h="365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48712237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3169378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39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8A93538-4CDC-49CC-B8FD-CF4DF116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55" y="884872"/>
            <a:ext cx="6038850" cy="1666875"/>
          </a:xfrm>
          <a:prstGeom prst="rect">
            <a:avLst/>
          </a:prstGeom>
        </p:spPr>
      </p:pic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71E580DE-BCC8-4987-A7E6-8B02B67494BA}"/>
              </a:ext>
            </a:extLst>
          </p:cNvPr>
          <p:cNvGraphicFramePr>
            <a:graphicFrameLocks noGrp="1"/>
          </p:cNvGraphicFramePr>
          <p:nvPr/>
        </p:nvGraphicFramePr>
        <p:xfrm>
          <a:off x="416560" y="2658745"/>
          <a:ext cx="11419837" cy="2911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8115">
                  <a:extLst>
                    <a:ext uri="{9D8B030D-6E8A-4147-A177-3AD203B41FA5}">
                      <a16:colId xmlns:a16="http://schemas.microsoft.com/office/drawing/2014/main" val="1647246230"/>
                    </a:ext>
                  </a:extLst>
                </a:gridCol>
                <a:gridCol w="1527990">
                  <a:extLst>
                    <a:ext uri="{9D8B030D-6E8A-4147-A177-3AD203B41FA5}">
                      <a16:colId xmlns:a16="http://schemas.microsoft.com/office/drawing/2014/main" val="386395697"/>
                    </a:ext>
                  </a:extLst>
                </a:gridCol>
                <a:gridCol w="1636636">
                  <a:extLst>
                    <a:ext uri="{9D8B030D-6E8A-4147-A177-3AD203B41FA5}">
                      <a16:colId xmlns:a16="http://schemas.microsoft.com/office/drawing/2014/main" val="414557120"/>
                    </a:ext>
                  </a:extLst>
                </a:gridCol>
                <a:gridCol w="2609401">
                  <a:extLst>
                    <a:ext uri="{9D8B030D-6E8A-4147-A177-3AD203B41FA5}">
                      <a16:colId xmlns:a16="http://schemas.microsoft.com/office/drawing/2014/main" val="4149753760"/>
                    </a:ext>
                  </a:extLst>
                </a:gridCol>
                <a:gridCol w="2447695">
                  <a:extLst>
                    <a:ext uri="{9D8B030D-6E8A-4147-A177-3AD203B41FA5}">
                      <a16:colId xmlns:a16="http://schemas.microsoft.com/office/drawing/2014/main" val="954499553"/>
                    </a:ext>
                  </a:extLst>
                </a:gridCol>
              </a:tblGrid>
              <a:tr h="836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Kraj i-tog razdoblja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Anuitet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a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Kamate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I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Otplatna kvota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R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Ostatak duga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C</a:t>
                      </a:r>
                      <a:r>
                        <a:rPr lang="hr-HR" sz="2200" baseline="-25000">
                          <a:effectLst/>
                        </a:rPr>
                        <a:t>i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163606870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0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4158133814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1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 128 000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28 000 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300 000 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3952822974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121 000 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21 000 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184846987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1376863159"/>
                  </a:ext>
                </a:extLst>
              </a:tr>
              <a:tr h="365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416427298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1122272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87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59352C-D3F0-4DDF-B98A-F6BF9F49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Kontrola u tijeku izrade otplatne tablice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00D50EB-1BBD-472F-8F98-866585377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240" y="2202815"/>
            <a:ext cx="7943850" cy="15716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730C9CB-C9E9-42F5-B027-158038EA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792" y="4631055"/>
            <a:ext cx="58197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0EA30F8-26ED-4CF5-8CF4-F65A06FC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04" y="1259840"/>
            <a:ext cx="8326789" cy="3997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56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8D5562-B316-4E86-8FFA-087B433A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3670B5-4D06-4EC9-A590-7B4A6FD98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/>
              <a:t>Ako želimo odrediti k-ti anuitet ovog modela otplate zajma, radimo ovako: </a:t>
            </a:r>
          </a:p>
          <a:p>
            <a:pPr marL="0" indent="0">
              <a:buNone/>
            </a:pPr>
            <a:endParaRPr lang="hr-HR" sz="240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U primjeru 2. provjeri anuitet na kraju druge godine.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64909F-B46D-4977-BDA4-3E4EB0D40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27" y="2733040"/>
            <a:ext cx="3286275" cy="15890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C607514-CA77-4542-94E6-B1CD4F85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43" y="5340480"/>
            <a:ext cx="3988513" cy="14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7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4DF0B6-25F7-41C5-84CD-63B03AB2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3-2-1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2EF262-6A68-4DEE-9FEA-0A0FDB48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bilježnicu zapiši:</a:t>
            </a:r>
          </a:p>
          <a:p>
            <a:r>
              <a:rPr lang="hr-HR" dirty="0"/>
              <a:t>3 pojma koja su ti u potpunosti jasna a vezani su uz otplatu </a:t>
            </a:r>
            <a:r>
              <a:rPr lang="hr-HR" dirty="0" err="1"/>
              <a:t>zajm</a:t>
            </a:r>
            <a:endParaRPr lang="hr-HR" dirty="0"/>
          </a:p>
          <a:p>
            <a:r>
              <a:rPr lang="hr-HR" dirty="0"/>
              <a:t>2 pojma koja poznaješ ali ti nisu naj jasniji.</a:t>
            </a:r>
            <a:endParaRPr lang="en-US" dirty="0"/>
          </a:p>
          <a:p>
            <a:r>
              <a:rPr lang="hr-HR" dirty="0"/>
              <a:t>1 pojam koji ti nije jasan i potrebno ti je dodatno pojašnjenje.</a:t>
            </a:r>
            <a:endParaRPr lang="en-US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371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C96820-86D8-43DE-86F5-55C7889C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Kod ovakvog modela otplate zajma pretpostavke su sljedeće: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28682-AF9B-4C48-9764-B1D44EEAD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Obračun kamata složen i dekurzivan</a:t>
            </a:r>
          </a:p>
          <a:p>
            <a:pPr marL="0" indent="0">
              <a:buNone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Otplatne kvote su jednake</a:t>
            </a:r>
          </a:p>
          <a:p>
            <a:pPr marL="0" indent="0">
              <a:buNone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Anuitet dospijeva u jednakim vremenskim jedinicama, na kraju obračunskog razdoblja</a:t>
            </a:r>
          </a:p>
          <a:p>
            <a:pPr marL="0" indent="0">
              <a:buNone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Kamatnjak je fiksan u cijelom razdoblju amortizacije zajma</a:t>
            </a:r>
          </a:p>
          <a:p>
            <a:pPr marL="0" indent="0">
              <a:buNone/>
            </a:pP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Duljina razdoblja ukamaćivanja jednaka je duljini vremenskog dospijeća između anuiteta i iznosi 1.</a:t>
            </a:r>
          </a:p>
        </p:txBody>
      </p:sp>
    </p:spTree>
    <p:extLst>
      <p:ext uri="{BB962C8B-B14F-4D97-AF65-F5344CB8AC3E}">
        <p14:creationId xmlns:p14="http://schemas.microsoft.com/office/powerpoint/2010/main" val="396067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A2390A-F41C-413D-B6C6-86000B23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64373"/>
            <a:ext cx="10696575" cy="1293028"/>
          </a:xfrm>
        </p:spPr>
        <p:txBody>
          <a:bodyPr/>
          <a:lstStyle/>
          <a:p>
            <a:pPr algn="ct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Izračunavanje otplatnih kvota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6BAE914-C571-47E4-92FA-10C691DFEF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 amortizaciji zajma temeljni dug C otplaćuje se pomoću otplatnih kvota , to znači da, ako se primjenjuje model nominalno jednakih otplatnih kvota, mora  biti :</a:t>
                </a: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r-H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Iznos nominalno jednakih otplatnih kvota je:</a:t>
                </a:r>
              </a:p>
              <a:p>
                <a:pPr marL="0" indent="0">
                  <a:buNone/>
                </a:pPr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6BAE914-C571-47E4-92FA-10C691DFE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6" t="-1970" r="-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53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C2995E-8354-4FF6-A3FB-38D70CFD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125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r-HR" sz="27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Primjer 1.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3CD1DBB-B136-4676-B334-C73443CEE9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r>
                  <a:rPr lang="hr-HR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Za kupnju novog automobila odobren je zajam od 200 000 kn na 5 godina, uz kamatnu stopu od 8% i plaćanje jednakih otplatnih kvota, te promjenjivih anuiteta na kraju godine. Koliko iznosi otplatna kvota ovog zajma? Odredi anuitet na kraju prve godine otplate. Obračun kamata je godišnji, složen i dekurzivan.</a:t>
                </a:r>
              </a:p>
              <a:p>
                <a:pPr marL="0" indent="0">
                  <a:buNone/>
                </a:pPr>
                <a:endParaRPr lang="hr-HR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Rješenje: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=200 000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	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hr-HR" sz="2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 = 5</a:t>
                </a:r>
              </a:p>
              <a:p>
                <a:pPr marL="0" indent="0">
                  <a:buNone/>
                </a:pPr>
                <a:r>
                  <a:rPr lang="hr-HR" sz="2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p = 8</a:t>
                </a:r>
              </a:p>
              <a:p>
                <a:pPr marL="0" indent="0">
                  <a:buNone/>
                </a:pPr>
                <a:r>
                  <a:rPr lang="hr-HR" sz="2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R = ?</a:t>
                </a:r>
              </a:p>
              <a:p>
                <a:pPr marL="0" indent="0">
                  <a:buNone/>
                </a:pPr>
                <a:r>
                  <a:rPr lang="hr-HR" sz="2000" i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hr-HR" sz="2000" i="1" dirty="0"/>
              </a:p>
              <a:p>
                <a:pPr marL="0" indent="0">
                  <a:buNone/>
                </a:pPr>
                <a:endParaRPr lang="hr-HR" sz="2000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3CD1DBB-B136-4676-B334-C73443CEE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522" t="-135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203F54B0-D643-4985-A4CB-AFBEFBE30B43}"/>
              </a:ext>
            </a:extLst>
          </p:cNvPr>
          <p:cNvCxnSpPr>
            <a:cxnSpLocks/>
          </p:cNvCxnSpPr>
          <p:nvPr/>
        </p:nvCxnSpPr>
        <p:spPr>
          <a:xfrm>
            <a:off x="1266825" y="4829175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4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7A4C7B-71E5-49D2-9998-F4992F2B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BEB2E73-D22C-4C70-B2E5-A4CDCC13E8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514475"/>
                <a:ext cx="7581901" cy="4662488"/>
              </a:xfrm>
            </p:spPr>
            <p:txBody>
              <a:bodyPr>
                <a:normAutofit/>
              </a:bodyPr>
              <a:lstStyle/>
              <a:p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Iznos jednakih otplatnih kvota je:</a:t>
                </a: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200 000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=40 000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</m:t>
                    </m:r>
                  </m:oMath>
                </a14:m>
                <a:endParaRPr lang="hr-HR" b="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Na kraju prve godine vrijedi:</a:t>
                </a:r>
              </a:p>
              <a:p>
                <a:pPr marL="0" indent="0">
                  <a:buNone/>
                </a:pPr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=200 000∙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=16000</m:t>
                      </m:r>
                      <m:r>
                        <a:rPr lang="hr-H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𝑘𝑛</m:t>
                      </m:r>
                    </m:oMath>
                  </m:oMathPara>
                </a14:m>
                <a:endParaRPr lang="hr-HR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r-HR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=16 000+40 000=56 000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BEB2E73-D22C-4C70-B2E5-A4CDCC13E8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514475"/>
                <a:ext cx="7581901" cy="4662488"/>
              </a:xfrm>
              <a:blipFill>
                <a:blip r:embed="rId2"/>
                <a:stretch>
                  <a:fillRect l="-965" t="-15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8342FA-A2FB-45D5-B342-DA1AD7691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8350" y="1825625"/>
            <a:ext cx="1695450" cy="4351338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62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66973F-D5C4-4F80-9412-355B03AD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635DAF-76E5-465E-9165-01699F2A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Ponovimo…</a:t>
            </a: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Modeli otplate zajma su _____________________________________________</a:t>
            </a: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Pri otplati zajma jednakim otplatnim kvotama kamatnjak je ________ u cijelom otplatnom razdoblju.</a:t>
            </a: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Duljina razdoblja ukamaćivanja jednaka je duljini vremenskog dospijeća između anuiteta i iznosi ________.</a:t>
            </a: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Vaše današnje radove ne trebate slikati </a:t>
            </a:r>
            <a:r>
              <a:rPr lang="hr-HR">
                <a:latin typeface="Cambria Math" panose="02040503050406030204" pitchFamily="18" charset="0"/>
                <a:ea typeface="Cambria Math" panose="02040503050406030204" pitchFamily="18" charset="0"/>
              </a:rPr>
              <a:t>i slati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04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C0FF2-ED2A-4408-A74C-2CB6D9F57B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Izrada otplatne tablice kod zajma uz jednake otplatne kvote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28C50FC-E8B7-4FFA-9340-122C3C348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86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C7A63-AA27-45AF-8CF8-54ACE524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6F2CDB-34F9-41E8-90F6-41BED114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Zajam od 400 000 kn odobren je na četiri godine uz kamatnu stopu od 7% i jednake otplatne kvote, te plaćanje promjenjivih anuiteta na kraju godine. Izradi tablicu otplate zajma. Obračun kamata je složen, godišnji i dekurzivan.</a:t>
            </a:r>
          </a:p>
          <a:p>
            <a:pPr marL="0" indent="0">
              <a:buNone/>
            </a:pPr>
            <a:r>
              <a:rPr lang="hr-HR" dirty="0"/>
              <a:t>C</a:t>
            </a:r>
            <a:r>
              <a:rPr lang="hr-HR" sz="1200" dirty="0"/>
              <a:t>0</a:t>
            </a:r>
            <a:r>
              <a:rPr lang="hr-HR" dirty="0"/>
              <a:t>=400 000 kn</a:t>
            </a:r>
          </a:p>
          <a:p>
            <a:pPr marL="0" indent="0">
              <a:buNone/>
            </a:pPr>
            <a:r>
              <a:rPr lang="hr-HR" dirty="0"/>
              <a:t>n=4</a:t>
            </a:r>
          </a:p>
          <a:p>
            <a:pPr marL="0" indent="0">
              <a:buNone/>
            </a:pPr>
            <a:r>
              <a:rPr lang="hr-HR" dirty="0"/>
              <a:t>p=7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88248E7D-9ED2-4CA7-9334-DFD9B50D110E}"/>
              </a:ext>
            </a:extLst>
          </p:cNvPr>
          <p:cNvCxnSpPr/>
          <p:nvPr/>
        </p:nvCxnSpPr>
        <p:spPr>
          <a:xfrm>
            <a:off x="838200" y="5048250"/>
            <a:ext cx="2762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70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949E52B-935B-4D96-80FB-BF326D9E9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38800" cy="990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89BC40C-8197-4799-A75E-0D8CDE14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909532"/>
            <a:ext cx="5200650" cy="9715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D867251-0C5A-46C7-9D54-540AF6AC3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845" y="1881082"/>
            <a:ext cx="5486400" cy="1438275"/>
          </a:xfrm>
          <a:prstGeom prst="rect">
            <a:avLst/>
          </a:prstGeom>
        </p:spPr>
      </p:pic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00BC9DEE-21A8-4109-8EFB-16695D36E308}"/>
              </a:ext>
            </a:extLst>
          </p:cNvPr>
          <p:cNvGraphicFramePr>
            <a:graphicFrameLocks noGrp="1"/>
          </p:cNvGraphicFramePr>
          <p:nvPr/>
        </p:nvGraphicFramePr>
        <p:xfrm>
          <a:off x="629920" y="3319357"/>
          <a:ext cx="11094720" cy="2911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7066">
                  <a:extLst>
                    <a:ext uri="{9D8B030D-6E8A-4147-A177-3AD203B41FA5}">
                      <a16:colId xmlns:a16="http://schemas.microsoft.com/office/drawing/2014/main" val="2410990002"/>
                    </a:ext>
                  </a:extLst>
                </a:gridCol>
                <a:gridCol w="1484489">
                  <a:extLst>
                    <a:ext uri="{9D8B030D-6E8A-4147-A177-3AD203B41FA5}">
                      <a16:colId xmlns:a16="http://schemas.microsoft.com/office/drawing/2014/main" val="3739093379"/>
                    </a:ext>
                  </a:extLst>
                </a:gridCol>
                <a:gridCol w="1590042">
                  <a:extLst>
                    <a:ext uri="{9D8B030D-6E8A-4147-A177-3AD203B41FA5}">
                      <a16:colId xmlns:a16="http://schemas.microsoft.com/office/drawing/2014/main" val="1777234044"/>
                    </a:ext>
                  </a:extLst>
                </a:gridCol>
                <a:gridCol w="2535113">
                  <a:extLst>
                    <a:ext uri="{9D8B030D-6E8A-4147-A177-3AD203B41FA5}">
                      <a16:colId xmlns:a16="http://schemas.microsoft.com/office/drawing/2014/main" val="2841569095"/>
                    </a:ext>
                  </a:extLst>
                </a:gridCol>
                <a:gridCol w="2378010">
                  <a:extLst>
                    <a:ext uri="{9D8B030D-6E8A-4147-A177-3AD203B41FA5}">
                      <a16:colId xmlns:a16="http://schemas.microsoft.com/office/drawing/2014/main" val="1235908369"/>
                    </a:ext>
                  </a:extLst>
                </a:gridCol>
              </a:tblGrid>
              <a:tr h="836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Kraj i-tog razdoblja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Anuitet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a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Kamate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I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Otplatna kvota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>
                          <a:effectLst/>
                        </a:rPr>
                        <a:t>R</a:t>
                      </a:r>
                      <a:r>
                        <a:rPr lang="hr-HR" sz="2200" baseline="-25000" dirty="0" err="1">
                          <a:effectLst/>
                        </a:rPr>
                        <a:t>i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Ostatak duga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C</a:t>
                      </a:r>
                      <a:r>
                        <a:rPr lang="hr-HR" sz="2200" baseline="-25000">
                          <a:effectLst/>
                        </a:rPr>
                        <a:t>i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781688994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0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-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-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306529835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1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 128 000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28 000 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100 000 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300 000 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4217607688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2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dirty="0">
                          <a:effectLst/>
                        </a:rPr>
                        <a:t>100 000  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1814448542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dirty="0">
                          <a:effectLst/>
                        </a:rPr>
                        <a:t>100 000 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3254282261"/>
                  </a:ext>
                </a:extLst>
              </a:tr>
              <a:tr h="365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dirty="0">
                          <a:effectLst/>
                        </a:rPr>
                        <a:t>100 000 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44984118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4217613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80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paravanje">
  <a:themeElements>
    <a:clrScheme name="Plav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Isparavanje</Template>
  <TotalTime>130</TotalTime>
  <Words>522</Words>
  <Application>Microsoft Office PowerPoint</Application>
  <PresentationFormat>Široki zaslon</PresentationFormat>
  <Paragraphs>190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Times New Roman</vt:lpstr>
      <vt:lpstr>Isparavanje</vt:lpstr>
      <vt:lpstr>ZAJAM UZ JEDNAKE OTPLATNE KVOTE</vt:lpstr>
      <vt:lpstr>Kod ovakvog modela otplate zajma pretpostavke su sljedeće:</vt:lpstr>
      <vt:lpstr>Izračunavanje otplatnih kvota</vt:lpstr>
      <vt:lpstr>    Primjer 1. </vt:lpstr>
      <vt:lpstr>PowerPoint prezentacija</vt:lpstr>
      <vt:lpstr>PowerPoint prezentacija</vt:lpstr>
      <vt:lpstr>Izrada otplatne tablice kod zajma uz jednake otplatne kvote</vt:lpstr>
      <vt:lpstr>Primjer:</vt:lpstr>
      <vt:lpstr>PowerPoint prezentacija</vt:lpstr>
      <vt:lpstr>PowerPoint prezentacija</vt:lpstr>
      <vt:lpstr>PowerPoint prezentacija</vt:lpstr>
      <vt:lpstr>PowerPoint prezentacija</vt:lpstr>
      <vt:lpstr>Kontrola u tijeku izrade otplatne tablice</vt:lpstr>
      <vt:lpstr>PowerPoint prezentacija</vt:lpstr>
      <vt:lpstr>PowerPoint prezentacija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ZAJAM UZ JEDNAKE OTPLATNE KVOTE</dc:title>
  <dc:creator>Zlata Bilandžija</dc:creator>
  <cp:lastModifiedBy>Windows korisnik</cp:lastModifiedBy>
  <cp:revision>7</cp:revision>
  <dcterms:created xsi:type="dcterms:W3CDTF">2020-06-08T07:18:46Z</dcterms:created>
  <dcterms:modified xsi:type="dcterms:W3CDTF">2020-06-26T19:02:59Z</dcterms:modified>
</cp:coreProperties>
</file>