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4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ij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rednji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B617E8-8DC2-4F6A-9BEA-663AF49EDE20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9723183-93A0-44DE-B767-D8ED30FD8952}">
      <dgm:prSet/>
      <dgm:spPr/>
      <dgm:t>
        <a:bodyPr/>
        <a:lstStyle/>
        <a:p>
          <a:endParaRPr lang="hr-HR" dirty="0"/>
        </a:p>
      </dgm:t>
    </dgm:pt>
    <dgm:pt modelId="{7BDF8A42-F497-408E-B142-ABD82462D24C}" type="parTrans" cxnId="{7D5BD63B-1286-4BCC-AB2A-13AD507EEFFC}">
      <dgm:prSet/>
      <dgm:spPr/>
      <dgm:t>
        <a:bodyPr/>
        <a:lstStyle/>
        <a:p>
          <a:endParaRPr lang="en-US"/>
        </a:p>
      </dgm:t>
    </dgm:pt>
    <dgm:pt modelId="{9BF4CFE2-56E8-4A27-A74C-A3B8088D26F0}" type="sibTrans" cxnId="{7D5BD63B-1286-4BCC-AB2A-13AD507EEFFC}">
      <dgm:prSet/>
      <dgm:spPr/>
      <dgm:t>
        <a:bodyPr/>
        <a:lstStyle/>
        <a:p>
          <a:endParaRPr lang="en-US"/>
        </a:p>
      </dgm:t>
    </dgm:pt>
    <dgm:pt modelId="{844790BE-5E51-4DC6-BE25-B40DD43D748F}">
      <dgm:prSet/>
      <dgm:spPr/>
      <dgm:t>
        <a:bodyPr/>
        <a:lstStyle/>
        <a:p>
          <a:endParaRPr lang="en-US" dirty="0"/>
        </a:p>
      </dgm:t>
    </dgm:pt>
    <dgm:pt modelId="{B6AA2ED4-B37F-45C5-8455-4D55737527F3}" type="parTrans" cxnId="{A6245706-97E6-40AE-BA0C-8EE5D0167073}">
      <dgm:prSet/>
      <dgm:spPr/>
      <dgm:t>
        <a:bodyPr/>
        <a:lstStyle/>
        <a:p>
          <a:endParaRPr lang="en-US"/>
        </a:p>
      </dgm:t>
    </dgm:pt>
    <dgm:pt modelId="{155F88DB-BF8D-42A8-AF2B-8326D112F094}" type="sibTrans" cxnId="{A6245706-97E6-40AE-BA0C-8EE5D0167073}">
      <dgm:prSet/>
      <dgm:spPr/>
      <dgm:t>
        <a:bodyPr/>
        <a:lstStyle/>
        <a:p>
          <a:endParaRPr lang="en-US"/>
        </a:p>
      </dgm:t>
    </dgm:pt>
    <dgm:pt modelId="{48E6AB0D-139A-4C69-A396-9EBFC6629633}" type="pres">
      <dgm:prSet presAssocID="{D5B617E8-8DC2-4F6A-9BEA-663AF49EDE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09777382-0FE1-4469-B601-778CF6E242F9}" type="pres">
      <dgm:prSet presAssocID="{D9723183-93A0-44DE-B767-D8ED30FD8952}" presName="hierRoot1" presStyleCnt="0"/>
      <dgm:spPr/>
    </dgm:pt>
    <dgm:pt modelId="{39303B90-9AF1-4965-8820-E52C4AAC8EED}" type="pres">
      <dgm:prSet presAssocID="{D9723183-93A0-44DE-B767-D8ED30FD8952}" presName="composite" presStyleCnt="0"/>
      <dgm:spPr/>
    </dgm:pt>
    <dgm:pt modelId="{8E082A0A-D105-444A-A294-5DE7A91A8510}" type="pres">
      <dgm:prSet presAssocID="{D9723183-93A0-44DE-B767-D8ED30FD8952}" presName="background" presStyleLbl="node0" presStyleIdx="0" presStyleCnt="2"/>
      <dgm:spPr/>
    </dgm:pt>
    <dgm:pt modelId="{D37F7570-2D17-49C6-A4D7-4653D38C291D}" type="pres">
      <dgm:prSet presAssocID="{D9723183-93A0-44DE-B767-D8ED30FD8952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7F4EFD5-134F-4017-9738-75A1A6F9E42D}" type="pres">
      <dgm:prSet presAssocID="{D9723183-93A0-44DE-B767-D8ED30FD8952}" presName="hierChild2" presStyleCnt="0"/>
      <dgm:spPr/>
    </dgm:pt>
    <dgm:pt modelId="{6BDA0E94-C67D-4622-99E4-09E5F0EFFC92}" type="pres">
      <dgm:prSet presAssocID="{844790BE-5E51-4DC6-BE25-B40DD43D748F}" presName="hierRoot1" presStyleCnt="0"/>
      <dgm:spPr/>
    </dgm:pt>
    <dgm:pt modelId="{CDD74D4E-7DF5-47C4-8932-7B341267742C}" type="pres">
      <dgm:prSet presAssocID="{844790BE-5E51-4DC6-BE25-B40DD43D748F}" presName="composite" presStyleCnt="0"/>
      <dgm:spPr/>
    </dgm:pt>
    <dgm:pt modelId="{3B20585E-E3CB-49C1-8BBE-92C641522984}" type="pres">
      <dgm:prSet presAssocID="{844790BE-5E51-4DC6-BE25-B40DD43D748F}" presName="background" presStyleLbl="node0" presStyleIdx="1" presStyleCnt="2"/>
      <dgm:spPr/>
    </dgm:pt>
    <dgm:pt modelId="{117E6C9E-C5E5-4462-8785-9E74DCA45CBE}" type="pres">
      <dgm:prSet presAssocID="{844790BE-5E51-4DC6-BE25-B40DD43D748F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141CB7B-3DF4-4186-B36F-8651B67E2A63}" type="pres">
      <dgm:prSet presAssocID="{844790BE-5E51-4DC6-BE25-B40DD43D748F}" presName="hierChild2" presStyleCnt="0"/>
      <dgm:spPr/>
    </dgm:pt>
  </dgm:ptLst>
  <dgm:cxnLst>
    <dgm:cxn modelId="{C640D84B-8CF8-42F7-8BCA-48579364BE18}" type="presOf" srcId="{844790BE-5E51-4DC6-BE25-B40DD43D748F}" destId="{117E6C9E-C5E5-4462-8785-9E74DCA45CBE}" srcOrd="0" destOrd="0" presId="urn:microsoft.com/office/officeart/2005/8/layout/hierarchy1"/>
    <dgm:cxn modelId="{A6245706-97E6-40AE-BA0C-8EE5D0167073}" srcId="{D5B617E8-8DC2-4F6A-9BEA-663AF49EDE20}" destId="{844790BE-5E51-4DC6-BE25-B40DD43D748F}" srcOrd="1" destOrd="0" parTransId="{B6AA2ED4-B37F-45C5-8455-4D55737527F3}" sibTransId="{155F88DB-BF8D-42A8-AF2B-8326D112F094}"/>
    <dgm:cxn modelId="{7D5BD63B-1286-4BCC-AB2A-13AD507EEFFC}" srcId="{D5B617E8-8DC2-4F6A-9BEA-663AF49EDE20}" destId="{D9723183-93A0-44DE-B767-D8ED30FD8952}" srcOrd="0" destOrd="0" parTransId="{7BDF8A42-F497-408E-B142-ABD82462D24C}" sibTransId="{9BF4CFE2-56E8-4A27-A74C-A3B8088D26F0}"/>
    <dgm:cxn modelId="{BE18DD5F-B1B0-4724-BFF1-71E565B58E55}" type="presOf" srcId="{D9723183-93A0-44DE-B767-D8ED30FD8952}" destId="{D37F7570-2D17-49C6-A4D7-4653D38C291D}" srcOrd="0" destOrd="0" presId="urn:microsoft.com/office/officeart/2005/8/layout/hierarchy1"/>
    <dgm:cxn modelId="{15B48BEF-9FEC-4C4F-BF8A-65D6385694A7}" type="presOf" srcId="{D5B617E8-8DC2-4F6A-9BEA-663AF49EDE20}" destId="{48E6AB0D-139A-4C69-A396-9EBFC6629633}" srcOrd="0" destOrd="0" presId="urn:microsoft.com/office/officeart/2005/8/layout/hierarchy1"/>
    <dgm:cxn modelId="{5396EDCA-59CF-41FC-8CD5-EE0EC70A77DE}" type="presParOf" srcId="{48E6AB0D-139A-4C69-A396-9EBFC6629633}" destId="{09777382-0FE1-4469-B601-778CF6E242F9}" srcOrd="0" destOrd="0" presId="urn:microsoft.com/office/officeart/2005/8/layout/hierarchy1"/>
    <dgm:cxn modelId="{78C08C7A-E77C-4FC5-9A4B-65B8B1F25D53}" type="presParOf" srcId="{09777382-0FE1-4469-B601-778CF6E242F9}" destId="{39303B90-9AF1-4965-8820-E52C4AAC8EED}" srcOrd="0" destOrd="0" presId="urn:microsoft.com/office/officeart/2005/8/layout/hierarchy1"/>
    <dgm:cxn modelId="{230DEEB3-934C-4F7D-8F8F-200AF6468702}" type="presParOf" srcId="{39303B90-9AF1-4965-8820-E52C4AAC8EED}" destId="{8E082A0A-D105-444A-A294-5DE7A91A8510}" srcOrd="0" destOrd="0" presId="urn:microsoft.com/office/officeart/2005/8/layout/hierarchy1"/>
    <dgm:cxn modelId="{8FAD2427-FBD5-4855-BB24-5C9945AF067B}" type="presParOf" srcId="{39303B90-9AF1-4965-8820-E52C4AAC8EED}" destId="{D37F7570-2D17-49C6-A4D7-4653D38C291D}" srcOrd="1" destOrd="0" presId="urn:microsoft.com/office/officeart/2005/8/layout/hierarchy1"/>
    <dgm:cxn modelId="{5B739CE6-0374-46CD-A8F8-C3E0C6FD8A41}" type="presParOf" srcId="{09777382-0FE1-4469-B601-778CF6E242F9}" destId="{37F4EFD5-134F-4017-9738-75A1A6F9E42D}" srcOrd="1" destOrd="0" presId="urn:microsoft.com/office/officeart/2005/8/layout/hierarchy1"/>
    <dgm:cxn modelId="{6B283C6E-3CE9-4090-B554-586455DD8916}" type="presParOf" srcId="{48E6AB0D-139A-4C69-A396-9EBFC6629633}" destId="{6BDA0E94-C67D-4622-99E4-09E5F0EFFC92}" srcOrd="1" destOrd="0" presId="urn:microsoft.com/office/officeart/2005/8/layout/hierarchy1"/>
    <dgm:cxn modelId="{3BA59A36-9E87-423B-A7FE-E2353B01A0C5}" type="presParOf" srcId="{6BDA0E94-C67D-4622-99E4-09E5F0EFFC92}" destId="{CDD74D4E-7DF5-47C4-8932-7B341267742C}" srcOrd="0" destOrd="0" presId="urn:microsoft.com/office/officeart/2005/8/layout/hierarchy1"/>
    <dgm:cxn modelId="{6B7522AA-2E4F-4152-9AB8-1CF9FD074FD9}" type="presParOf" srcId="{CDD74D4E-7DF5-47C4-8932-7B341267742C}" destId="{3B20585E-E3CB-49C1-8BBE-92C641522984}" srcOrd="0" destOrd="0" presId="urn:microsoft.com/office/officeart/2005/8/layout/hierarchy1"/>
    <dgm:cxn modelId="{EFC5C6BC-0EEC-46C1-838D-DD08D1CBC3E5}" type="presParOf" srcId="{CDD74D4E-7DF5-47C4-8932-7B341267742C}" destId="{117E6C9E-C5E5-4462-8785-9E74DCA45CBE}" srcOrd="1" destOrd="0" presId="urn:microsoft.com/office/officeart/2005/8/layout/hierarchy1"/>
    <dgm:cxn modelId="{9AAB271E-06D6-498A-8851-CDF4B8F9014C}" type="presParOf" srcId="{6BDA0E94-C67D-4622-99E4-09E5F0EFFC92}" destId="{8141CB7B-3DF4-4186-B36F-8651B67E2A6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82A0A-D105-444A-A294-5DE7A91A8510}">
      <dsp:nvSpPr>
        <dsp:cNvPr id="0" name=""/>
        <dsp:cNvSpPr/>
      </dsp:nvSpPr>
      <dsp:spPr>
        <a:xfrm>
          <a:off x="1320" y="48355"/>
          <a:ext cx="4636182" cy="294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7F7570-2D17-49C6-A4D7-4653D38C291D}">
      <dsp:nvSpPr>
        <dsp:cNvPr id="0" name=""/>
        <dsp:cNvSpPr/>
      </dsp:nvSpPr>
      <dsp:spPr>
        <a:xfrm>
          <a:off x="516452" y="537730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500" kern="1200" dirty="0"/>
        </a:p>
      </dsp:txBody>
      <dsp:txXfrm>
        <a:off x="602678" y="623956"/>
        <a:ext cx="4463730" cy="2771523"/>
      </dsp:txXfrm>
    </dsp:sp>
    <dsp:sp modelId="{3B20585E-E3CB-49C1-8BBE-92C641522984}">
      <dsp:nvSpPr>
        <dsp:cNvPr id="0" name=""/>
        <dsp:cNvSpPr/>
      </dsp:nvSpPr>
      <dsp:spPr>
        <a:xfrm>
          <a:off x="5667765" y="48355"/>
          <a:ext cx="4636182" cy="2943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7E6C9E-C5E5-4462-8785-9E74DCA45CBE}">
      <dsp:nvSpPr>
        <dsp:cNvPr id="0" name=""/>
        <dsp:cNvSpPr/>
      </dsp:nvSpPr>
      <dsp:spPr>
        <a:xfrm>
          <a:off x="6182897" y="537730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269123" y="623956"/>
        <a:ext cx="4463730" cy="2771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ED2E676-A602-4DE5-8298-1D73978AA981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0F1C78A-90C3-478B-9056-0E8C00E9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287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E676-A602-4DE5-8298-1D73978AA981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C78A-90C3-478B-9056-0E8C00E9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380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D2E676-A602-4DE5-8298-1D73978AA981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0F1C78A-90C3-478B-9056-0E8C00E9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69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D2E676-A602-4DE5-8298-1D73978AA981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0F1C78A-90C3-478B-9056-0E8C00E94D1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7650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D2E676-A602-4DE5-8298-1D73978AA981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0F1C78A-90C3-478B-9056-0E8C00E9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4006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E676-A602-4DE5-8298-1D73978AA981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C78A-90C3-478B-9056-0E8C00E9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3981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E676-A602-4DE5-8298-1D73978AA981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C78A-90C3-478B-9056-0E8C00E9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0363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E676-A602-4DE5-8298-1D73978AA981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C78A-90C3-478B-9056-0E8C00E9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4502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D2E676-A602-4DE5-8298-1D73978AA981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0F1C78A-90C3-478B-9056-0E8C00E9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384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E676-A602-4DE5-8298-1D73978AA981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C78A-90C3-478B-9056-0E8C00E9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585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D2E676-A602-4DE5-8298-1D73978AA981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0F1C78A-90C3-478B-9056-0E8C00E9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695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E676-A602-4DE5-8298-1D73978AA981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C78A-90C3-478B-9056-0E8C00E9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886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E676-A602-4DE5-8298-1D73978AA981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C78A-90C3-478B-9056-0E8C00E9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294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E676-A602-4DE5-8298-1D73978AA981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C78A-90C3-478B-9056-0E8C00E9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603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E676-A602-4DE5-8298-1D73978AA981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C78A-90C3-478B-9056-0E8C00E9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24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E676-A602-4DE5-8298-1D73978AA981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C78A-90C3-478B-9056-0E8C00E9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694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E676-A602-4DE5-8298-1D73978AA981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C78A-90C3-478B-9056-0E8C00E9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182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E676-A602-4DE5-8298-1D73978AA981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1C78A-90C3-478B-9056-0E8C00E94D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098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C23C602-1DF0-4E10-9128-EB50054DB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anchor="ctr">
            <a:normAutofit/>
          </a:bodyPr>
          <a:lstStyle/>
          <a:p>
            <a:pPr algn="r"/>
            <a:r>
              <a:rPr lang="hr-HR" sz="5400" i="1"/>
              <a:t>ZAJAM  UZ  JEDNAKE  ANUITETE</a:t>
            </a:r>
            <a:endParaRPr lang="hr-HR" sz="54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C686525-A4A6-4614-8AEE-CF21B8F2AA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0"/>
          <a:stretch/>
        </p:blipFill>
        <p:spPr>
          <a:xfrm rot="16200000">
            <a:off x="7520388" y="2188762"/>
            <a:ext cx="6860373" cy="2482850"/>
          </a:xfrm>
          <a:prstGeom prst="rect">
            <a:avLst/>
          </a:pr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CE5B67C6-34B7-49B7-BACD-10993727F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anchor="ctr">
            <a:norm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1567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6FADF87-A02D-42E7-99C3-65EE25568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29" y="1990090"/>
            <a:ext cx="6245557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DD3D893-EECA-4764-8B53-3A3DC6A7B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108" y="4224020"/>
            <a:ext cx="6573725" cy="1709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87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ica 3">
                <a:extLst>
                  <a:ext uri="{FF2B5EF4-FFF2-40B4-BE49-F238E27FC236}">
                    <a16:creationId xmlns:a16="http://schemas.microsoft.com/office/drawing/2014/main" id="{FE71D7F1-FCBC-4077-9AE9-4BD9BA9475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0610689"/>
                  </p:ext>
                </p:extLst>
              </p:nvPr>
            </p:nvGraphicFramePr>
            <p:xfrm>
              <a:off x="934720" y="741680"/>
              <a:ext cx="10281920" cy="476504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55930">
                      <a:extLst>
                        <a:ext uri="{9D8B030D-6E8A-4147-A177-3AD203B41FA5}">
                          <a16:colId xmlns:a16="http://schemas.microsoft.com/office/drawing/2014/main" val="2868780257"/>
                        </a:ext>
                      </a:extLst>
                    </a:gridCol>
                    <a:gridCol w="2055930">
                      <a:extLst>
                        <a:ext uri="{9D8B030D-6E8A-4147-A177-3AD203B41FA5}">
                          <a16:colId xmlns:a16="http://schemas.microsoft.com/office/drawing/2014/main" val="4021392410"/>
                        </a:ext>
                      </a:extLst>
                    </a:gridCol>
                    <a:gridCol w="2055930">
                      <a:extLst>
                        <a:ext uri="{9D8B030D-6E8A-4147-A177-3AD203B41FA5}">
                          <a16:colId xmlns:a16="http://schemas.microsoft.com/office/drawing/2014/main" val="356075565"/>
                        </a:ext>
                      </a:extLst>
                    </a:gridCol>
                    <a:gridCol w="2057065">
                      <a:extLst>
                        <a:ext uri="{9D8B030D-6E8A-4147-A177-3AD203B41FA5}">
                          <a16:colId xmlns:a16="http://schemas.microsoft.com/office/drawing/2014/main" val="2100316383"/>
                        </a:ext>
                      </a:extLst>
                    </a:gridCol>
                    <a:gridCol w="2057065">
                      <a:extLst>
                        <a:ext uri="{9D8B030D-6E8A-4147-A177-3AD203B41FA5}">
                          <a16:colId xmlns:a16="http://schemas.microsoft.com/office/drawing/2014/main" val="2320841979"/>
                        </a:ext>
                      </a:extLst>
                    </a:gridCol>
                  </a:tblGrid>
                  <a:tr h="10778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Kraj i-tog razdoblja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Anuitet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hr-HR" sz="2000" baseline="-2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Kamate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hr-HR" sz="2000" baseline="-2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Otplatna kvota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hr-HR" sz="20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Ostatak duga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hr-HR" sz="2000" baseline="-2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76691141"/>
                      </a:ext>
                    </a:extLst>
                  </a:tr>
                  <a:tr h="5267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hr-HR" sz="20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 </a:t>
                          </a: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=350 000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84918614"/>
                      </a:ext>
                    </a:extLst>
                  </a:tr>
                  <a:tr h="5267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87659.76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28 000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59 659,76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290 340,24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88924325"/>
                      </a:ext>
                    </a:extLst>
                  </a:tr>
                  <a:tr h="5267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87659.76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23 227,22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64 432,54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225 907,70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96350293"/>
                      </a:ext>
                    </a:extLst>
                  </a:tr>
                  <a:tr h="5267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87659.76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18 072,62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69 587,14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156 320,56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69880989"/>
                      </a:ext>
                    </a:extLst>
                  </a:tr>
                  <a:tr h="5267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87659.76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12 505,65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75 154,11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81 166,45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28206759"/>
                      </a:ext>
                    </a:extLst>
                  </a:tr>
                  <a:tr h="5267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87659.76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6493,32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81 166,44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14:m>
                            <m:oMath xmlns:m="http://schemas.openxmlformats.org/officeDocument/2006/math">
                              <m:r>
                                <a:rPr lang="hr-HR" sz="2000">
                                  <a:effectLst/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98227603"/>
                      </a:ext>
                    </a:extLst>
                  </a:tr>
                  <a:tr h="5267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Suma: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438298,80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88298,79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349 999,99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803622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ica 3">
                <a:extLst>
                  <a:ext uri="{FF2B5EF4-FFF2-40B4-BE49-F238E27FC236}">
                    <a16:creationId xmlns:a16="http://schemas.microsoft.com/office/drawing/2014/main" id="{FE71D7F1-FCBC-4077-9AE9-4BD9BA9475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0610689"/>
                  </p:ext>
                </p:extLst>
              </p:nvPr>
            </p:nvGraphicFramePr>
            <p:xfrm>
              <a:off x="934720" y="741680"/>
              <a:ext cx="10281920" cy="476504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55930">
                      <a:extLst>
                        <a:ext uri="{9D8B030D-6E8A-4147-A177-3AD203B41FA5}">
                          <a16:colId xmlns:a16="http://schemas.microsoft.com/office/drawing/2014/main" val="2868780257"/>
                        </a:ext>
                      </a:extLst>
                    </a:gridCol>
                    <a:gridCol w="2055930">
                      <a:extLst>
                        <a:ext uri="{9D8B030D-6E8A-4147-A177-3AD203B41FA5}">
                          <a16:colId xmlns:a16="http://schemas.microsoft.com/office/drawing/2014/main" val="4021392410"/>
                        </a:ext>
                      </a:extLst>
                    </a:gridCol>
                    <a:gridCol w="2055930">
                      <a:extLst>
                        <a:ext uri="{9D8B030D-6E8A-4147-A177-3AD203B41FA5}">
                          <a16:colId xmlns:a16="http://schemas.microsoft.com/office/drawing/2014/main" val="356075565"/>
                        </a:ext>
                      </a:extLst>
                    </a:gridCol>
                    <a:gridCol w="2057065">
                      <a:extLst>
                        <a:ext uri="{9D8B030D-6E8A-4147-A177-3AD203B41FA5}">
                          <a16:colId xmlns:a16="http://schemas.microsoft.com/office/drawing/2014/main" val="2100316383"/>
                        </a:ext>
                      </a:extLst>
                    </a:gridCol>
                    <a:gridCol w="2057065">
                      <a:extLst>
                        <a:ext uri="{9D8B030D-6E8A-4147-A177-3AD203B41FA5}">
                          <a16:colId xmlns:a16="http://schemas.microsoft.com/office/drawing/2014/main" val="2320841979"/>
                        </a:ext>
                      </a:extLst>
                    </a:gridCol>
                  </a:tblGrid>
                  <a:tr h="10778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Kraj i-tog razdoblja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Anuitet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hr-HR" sz="2000" baseline="-2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Kamate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hr-HR" sz="2000" baseline="-2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Otplatna kvota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hr-HR" sz="20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Ostatak duga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hr-HR" sz="2000" baseline="-2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76691141"/>
                      </a:ext>
                    </a:extLst>
                  </a:tr>
                  <a:tr h="5267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hr-HR" sz="20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 </a:t>
                          </a: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=350 000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84918614"/>
                      </a:ext>
                    </a:extLst>
                  </a:tr>
                  <a:tr h="5267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87659.76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28 000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59 659,76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290 340,24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88924325"/>
                      </a:ext>
                    </a:extLst>
                  </a:tr>
                  <a:tr h="5267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87659.76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23 227,22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64 432,54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225 907,70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96350293"/>
                      </a:ext>
                    </a:extLst>
                  </a:tr>
                  <a:tr h="5267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87659.76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18 072,62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69 587,14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156 320,56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69880989"/>
                      </a:ext>
                    </a:extLst>
                  </a:tr>
                  <a:tr h="5267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87659.76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12 505,65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75 154,11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81 166,45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28206759"/>
                      </a:ext>
                    </a:extLst>
                  </a:tr>
                  <a:tr h="5267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87659.76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6493,32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81 166,44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99408" t="-723256" r="-1479" b="-1034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227603"/>
                      </a:ext>
                    </a:extLst>
                  </a:tr>
                  <a:tr h="5267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Suma: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438298,80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88298,79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349 999,99</a:t>
                          </a:r>
                          <a:endParaRPr lang="hr-HR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hr-HR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803622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299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A5E96C-4B75-4BDF-BD65-78827A3F4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300" y="764373"/>
            <a:ext cx="8343900" cy="1293028"/>
          </a:xfrm>
        </p:spPr>
        <p:txBody>
          <a:bodyPr>
            <a:normAutofit/>
          </a:bodyPr>
          <a:lstStyle/>
          <a:p>
            <a:pPr algn="ctr"/>
            <a:r>
              <a:rPr lang="hr-HR" sz="2800" dirty="0"/>
              <a:t>Kontrola otplate zajma u tijeku izrade otplatne tablice 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BA477B06-DEBB-421A-BC8A-1295CDC74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2167" y="2195035"/>
            <a:ext cx="7458393" cy="384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02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844E6CF-90E8-4206-A178-7EFCF4D93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81" y="2146357"/>
            <a:ext cx="8654732" cy="3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64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9DE70F-546D-4177-90E5-7F4BB3C13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dirty="0"/>
              <a:t>Provjeri točnost treće i pete otplatne kvote u zajmu iz primjera 1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2757E32-9189-4E6E-A55C-93C465B4F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016" y="2685645"/>
            <a:ext cx="7555968" cy="236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49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567B23-28BD-466B-8913-997A10DF8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dirty="0"/>
              <a:t>Za kontrolu ostatka duga koristimo svojstvo da je anuitet stalan.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380D05C-A4DD-462F-BAD8-584ABE1C9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280" y="1940481"/>
            <a:ext cx="6067425" cy="32194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A5F330E-59AF-4181-9661-B7CEC1CFB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220" y="5159931"/>
            <a:ext cx="56007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97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CB7552-DC4B-4FE8-A13E-5BC29850A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dirty="0"/>
              <a:t>Provjeri točnost ostatka duga na kraju 4.godine u zajmu iz primjera 1.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F69AD3F-231A-4EA8-B7A7-223F84DDF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0050" y="2580640"/>
            <a:ext cx="6903437" cy="270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02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5A869B-3822-4715-BB65-F4A70D4C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CC6F38A5-5F20-4643-8823-EB18145923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257286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691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7626C8E-FB50-4909-8D9D-09E34A8DBF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ED006F-534E-46AA-A794-9DAA58BAB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48CB70D-AB61-4826-8C8D-C95CBCF21F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60126"/>
            <a:ext cx="12192000" cy="249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F27943D-A664-4A2B-BE9E-F00DC8109929}"/>
              </a:ext>
            </a:extLst>
          </p:cNvPr>
          <p:cNvSpPr txBox="1"/>
          <p:nvPr/>
        </p:nvSpPr>
        <p:spPr>
          <a:xfrm>
            <a:off x="685800" y="4698999"/>
            <a:ext cx="10820400" cy="821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cap="all">
                <a:latin typeface="+mj-lt"/>
                <a:ea typeface="+mj-ea"/>
                <a:cs typeface="+mj-cs"/>
              </a:rPr>
              <a:t>KWL tablica</a:t>
            </a:r>
          </a:p>
        </p:txBody>
      </p: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BC61AF4C-8EE1-43A2-A15B-CA83995B3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780646"/>
              </p:ext>
            </p:extLst>
          </p:nvPr>
        </p:nvGraphicFramePr>
        <p:xfrm>
          <a:off x="1642544" y="1230630"/>
          <a:ext cx="9607141" cy="3662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9133">
                  <a:extLst>
                    <a:ext uri="{9D8B030D-6E8A-4147-A177-3AD203B41FA5}">
                      <a16:colId xmlns:a16="http://schemas.microsoft.com/office/drawing/2014/main" val="2807773228"/>
                    </a:ext>
                  </a:extLst>
                </a:gridCol>
                <a:gridCol w="3540117">
                  <a:extLst>
                    <a:ext uri="{9D8B030D-6E8A-4147-A177-3AD203B41FA5}">
                      <a16:colId xmlns:a16="http://schemas.microsoft.com/office/drawing/2014/main" val="1524376742"/>
                    </a:ext>
                  </a:extLst>
                </a:gridCol>
                <a:gridCol w="3617891">
                  <a:extLst>
                    <a:ext uri="{9D8B030D-6E8A-4147-A177-3AD203B41FA5}">
                      <a16:colId xmlns:a16="http://schemas.microsoft.com/office/drawing/2014/main" val="3595917844"/>
                    </a:ext>
                  </a:extLst>
                </a:gridCol>
              </a:tblGrid>
              <a:tr h="335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900">
                          <a:effectLst/>
                        </a:rPr>
                        <a:t>ŠTO ZNAM</a:t>
                      </a:r>
                      <a:endParaRPr lang="hr-H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927" marR="104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900">
                          <a:effectLst/>
                        </a:rPr>
                        <a:t>ŠTO ŽELIM ZNATI</a:t>
                      </a:r>
                      <a:endParaRPr lang="hr-H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927" marR="104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900">
                          <a:effectLst/>
                        </a:rPr>
                        <a:t>ŠTO SAM NAUČIO</a:t>
                      </a:r>
                      <a:endParaRPr lang="hr-H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927" marR="104927" marT="0" marB="0"/>
                </a:tc>
                <a:extLst>
                  <a:ext uri="{0D108BD9-81ED-4DB2-BD59-A6C34878D82A}">
                    <a16:rowId xmlns:a16="http://schemas.microsoft.com/office/drawing/2014/main" val="1930996163"/>
                  </a:ext>
                </a:extLst>
              </a:tr>
              <a:tr h="3266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7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7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7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7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7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7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7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7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7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7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7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700">
                          <a:effectLst/>
                        </a:rPr>
                        <a:t> </a:t>
                      </a:r>
                      <a:endParaRPr lang="hr-HR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927" marR="1049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700" dirty="0">
                          <a:effectLst/>
                        </a:rPr>
                        <a:t> </a:t>
                      </a:r>
                      <a:endParaRPr lang="hr-H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927" marR="1049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700" dirty="0">
                          <a:effectLst/>
                        </a:rPr>
                        <a:t> </a:t>
                      </a:r>
                      <a:endParaRPr lang="hr-H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927" marR="104927" marT="0" marB="0"/>
                </a:tc>
                <a:extLst>
                  <a:ext uri="{0D108BD9-81ED-4DB2-BD59-A6C34878D82A}">
                    <a16:rowId xmlns:a16="http://schemas.microsoft.com/office/drawing/2014/main" val="79289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243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944F07A-3662-4D1E-81B4-5B99CA6D5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2200" dirty="0"/>
              <a:t/>
            </a:r>
            <a:br>
              <a:rPr lang="hr-HR" sz="2200" dirty="0"/>
            </a:br>
            <a:r>
              <a:rPr lang="hr-HR" sz="2200" dirty="0"/>
              <a:t>Zajam uz jednake anuitete je najčešće primjenjivani model amortizacije zajma</a:t>
            </a:r>
            <a:r>
              <a:rPr lang="en-US" sz="2200" dirty="0"/>
              <a:t/>
            </a:r>
            <a:br>
              <a:rPr lang="en-US" sz="2200" dirty="0"/>
            </a:br>
            <a:endParaRPr lang="hr-HR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6C8DBA-D7B5-4A9A-845B-43FBEA62A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0"/>
          <a:stretch/>
        </p:blipFill>
        <p:spPr>
          <a:xfrm rot="16200000">
            <a:off x="-1266906" y="2188762"/>
            <a:ext cx="6860373" cy="248285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40A7EF-213F-4E03-BB61-7B32BA583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2000"/>
              <a:t>obračun kamata je složen i dekurzivan;</a:t>
            </a:r>
            <a:endParaRPr lang="en-US" sz="2000"/>
          </a:p>
          <a:p>
            <a:pPr>
              <a:defRPr/>
            </a:pPr>
            <a:r>
              <a:rPr lang="hr-HR" sz="2000"/>
              <a:t>anuiteti su nominalno jednaki i dospijevaju u jednakim vremenskim jedinicama krajem razdoblja;</a:t>
            </a:r>
            <a:endParaRPr lang="en-US" sz="2000"/>
          </a:p>
          <a:p>
            <a:pPr>
              <a:defRPr/>
            </a:pPr>
            <a:r>
              <a:rPr lang="hr-HR" sz="2000"/>
              <a:t>duljina razdoblja ukamaćivanja jednaka je duljini vremenskog dospijeća između anuiteta i iznosi 1;</a:t>
            </a:r>
            <a:endParaRPr lang="en-US" sz="2000"/>
          </a:p>
          <a:p>
            <a:pPr>
              <a:defRPr/>
            </a:pPr>
            <a:r>
              <a:rPr lang="hr-HR" sz="2000"/>
              <a:t>kamatna stopa je stalna u cijelom razdoblju amortizacije zajma.   </a:t>
            </a:r>
            <a:endParaRPr lang="en-US" sz="2000"/>
          </a:p>
          <a:p>
            <a:endParaRPr lang="hr-HR" sz="2000"/>
          </a:p>
        </p:txBody>
      </p:sp>
    </p:spTree>
    <p:extLst>
      <p:ext uri="{BB962C8B-B14F-4D97-AF65-F5344CB8AC3E}">
        <p14:creationId xmlns:p14="http://schemas.microsoft.com/office/powerpoint/2010/main" val="367742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E21896-6CA7-4A1F-8CFB-A5E3A1E1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8797AA-DD35-4A53-9281-3D17F17C5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C ≡ C</a:t>
            </a:r>
            <a:r>
              <a:rPr lang="hr-HR" baseline="-2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hr-HR" dirty="0"/>
              <a:t>- nominalni iznos odobrenog zajma;</a:t>
            </a: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hr-HR" i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hr-HR" dirty="0"/>
              <a:t> – iznos nominalno jednakih anuiteta;</a:t>
            </a: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hr-HR" i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hr-HR" dirty="0"/>
              <a:t> – broj razdoblja amortizacije zajma;</a:t>
            </a: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hr-HR" i="1" dirty="0" err="1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hr-HR" i="1" baseline="-25000" dirty="0" err="1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hr-HR" dirty="0"/>
              <a:t> – iznos kamate na kraju  </a:t>
            </a:r>
            <a:r>
              <a:rPr lang="hr-HR" i="1" dirty="0"/>
              <a:t>i</a:t>
            </a:r>
            <a:r>
              <a:rPr lang="hr-HR" dirty="0"/>
              <a:t> –tog razdoblja amortizacije </a:t>
            </a:r>
            <a:endParaRPr lang="en-US" dirty="0"/>
          </a:p>
          <a:p>
            <a:pPr>
              <a:buNone/>
              <a:defRPr/>
            </a:pPr>
            <a:r>
              <a:rPr lang="hr-HR" dirty="0"/>
              <a:t>                         ;</a:t>
            </a: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hr-HR" i="1" dirty="0" err="1">
                <a:solidFill>
                  <a:schemeClr val="accent6">
                    <a:lumMod val="75000"/>
                  </a:schemeClr>
                </a:solidFill>
              </a:rPr>
              <a:t>Ri</a:t>
            </a:r>
            <a:r>
              <a:rPr lang="hr-HR" i="1" dirty="0"/>
              <a:t> –</a:t>
            </a:r>
            <a:r>
              <a:rPr lang="hr-HR" dirty="0"/>
              <a:t> iznos otplatne kvote na kraju </a:t>
            </a:r>
            <a:r>
              <a:rPr lang="hr-HR" i="1" dirty="0"/>
              <a:t>i</a:t>
            </a:r>
            <a:r>
              <a:rPr lang="hr-HR" dirty="0"/>
              <a:t>-tog razdoblja otplate;</a:t>
            </a: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hr-HR" i="1" dirty="0" err="1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hr-HR" i="1" baseline="-25000" dirty="0" err="1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hr-HR" dirty="0"/>
              <a:t> – ostatak duga na kraju </a:t>
            </a:r>
            <a:r>
              <a:rPr lang="hr-HR" i="1" dirty="0"/>
              <a:t>i</a:t>
            </a:r>
            <a:r>
              <a:rPr lang="hr-HR" dirty="0"/>
              <a:t>-tog razdoblja amortizacije;</a:t>
            </a: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hr-HR" i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hr-HR" dirty="0"/>
              <a:t> – stalna dekurzivna kamatna stopa za jednako vremensko   razdoblje.</a:t>
            </a:r>
            <a:r>
              <a:rPr lang="hr-HR" i="1" dirty="0"/>
              <a:t> </a:t>
            </a:r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2379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DB3DFC-493C-4D5B-9217-7F3E6403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FAE6F20-E881-4597-AF67-57282FAA6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hr-HR" dirty="0"/>
              <a:t>Zajam u iznosu C</a:t>
            </a:r>
            <a:r>
              <a:rPr lang="hr-HR" baseline="-25000" dirty="0"/>
              <a:t>0</a:t>
            </a:r>
            <a:r>
              <a:rPr lang="hr-HR" dirty="0"/>
              <a:t> otplaćuje se nominalno jednakim </a:t>
            </a:r>
            <a:r>
              <a:rPr lang="hr-HR" dirty="0" err="1"/>
              <a:t>postnumerando</a:t>
            </a:r>
            <a:endParaRPr lang="hr-HR" dirty="0"/>
          </a:p>
          <a:p>
            <a:pPr>
              <a:buNone/>
              <a:defRPr/>
            </a:pPr>
            <a:r>
              <a:rPr lang="hr-HR" dirty="0"/>
              <a:t>anuitetima </a:t>
            </a:r>
            <a:r>
              <a:rPr lang="hr-HR" dirty="0">
                <a:solidFill>
                  <a:srgbClr val="FF0000"/>
                </a:solidFill>
              </a:rPr>
              <a:t>a</a:t>
            </a:r>
            <a:r>
              <a:rPr lang="hr-HR" dirty="0"/>
              <a:t> kroz </a:t>
            </a:r>
            <a:r>
              <a:rPr lang="hr-HR" i="1" dirty="0">
                <a:solidFill>
                  <a:srgbClr val="FF0000"/>
                </a:solidFill>
              </a:rPr>
              <a:t>n </a:t>
            </a:r>
            <a:r>
              <a:rPr lang="hr-HR" dirty="0"/>
              <a:t>razdoblja uz stalnu kamatnu stopu </a:t>
            </a:r>
            <a:r>
              <a:rPr lang="hr-HR" i="1" dirty="0">
                <a:solidFill>
                  <a:srgbClr val="FF0000"/>
                </a:solidFill>
              </a:rPr>
              <a:t>p</a:t>
            </a:r>
            <a:r>
              <a:rPr lang="hr-HR" i="1" dirty="0"/>
              <a:t>. </a:t>
            </a:r>
          </a:p>
          <a:p>
            <a:pPr>
              <a:buNone/>
              <a:defRPr/>
            </a:pPr>
            <a:endParaRPr lang="hr-HR" i="1" dirty="0"/>
          </a:p>
          <a:p>
            <a:pPr>
              <a:buNone/>
              <a:defRPr/>
            </a:pPr>
            <a:r>
              <a:rPr lang="hr-HR" i="1" dirty="0"/>
              <a:t>Iznos zajma jednak je zbroju pojedinačnih vrijednosti anuiteta.</a:t>
            </a:r>
          </a:p>
          <a:p>
            <a:pPr>
              <a:buNone/>
              <a:defRPr/>
            </a:pPr>
            <a:endParaRPr lang="hr-HR" i="1" dirty="0"/>
          </a:p>
          <a:p>
            <a:pPr>
              <a:buNone/>
              <a:defRPr/>
            </a:pPr>
            <a:r>
              <a:rPr lang="hr-HR" dirty="0"/>
              <a:t>Iznos zajma možemo izračunati formulom:</a:t>
            </a:r>
          </a:p>
          <a:p>
            <a:pPr>
              <a:buNone/>
              <a:defRPr/>
            </a:pPr>
            <a:endParaRPr lang="hr-HR" dirty="0"/>
          </a:p>
          <a:p>
            <a:pPr>
              <a:buNone/>
              <a:defRPr/>
            </a:pPr>
            <a:endParaRPr lang="hr-HR" dirty="0"/>
          </a:p>
          <a:p>
            <a:pPr>
              <a:buNone/>
              <a:defRPr/>
            </a:pPr>
            <a:r>
              <a:rPr lang="hr-HR" dirty="0"/>
              <a:t>pri čemu je : </a:t>
            </a:r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825D1-F2AC-479C-8D4C-C4857A99B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9050" y="4001294"/>
            <a:ext cx="22669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417318-7343-43AE-AE5B-96930472B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2170" y="5444807"/>
            <a:ext cx="15589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436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C9232FA-275D-47E1-879F-5656E2C2F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009" y="643467"/>
            <a:ext cx="7051981" cy="5571065"/>
          </a:xfrm>
          <a:prstGeom prst="rect">
            <a:avLst/>
          </a:prstGeom>
          <a:ln>
            <a:noFill/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A439AA4-A2AE-4BD2-A3C7-191038FD7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880" y="2124304"/>
            <a:ext cx="2352675" cy="828675"/>
          </a:xfrm>
          <a:prstGeom prst="rect">
            <a:avLst/>
          </a:prstGeom>
        </p:spPr>
      </p:pic>
      <p:cxnSp>
        <p:nvCxnSpPr>
          <p:cNvPr id="6" name="Poveznik: zakrivljeno 5">
            <a:extLst>
              <a:ext uri="{FF2B5EF4-FFF2-40B4-BE49-F238E27FC236}">
                <a16:creationId xmlns:a16="http://schemas.microsoft.com/office/drawing/2014/main" id="{2B8C94AE-EAB4-4A4F-A3C2-BE625FF68C1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648202" y="2857499"/>
            <a:ext cx="4562678" cy="82867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lačić za govor: pravokutnik sa zaobljenim kutovima 11">
            <a:extLst>
              <a:ext uri="{FF2B5EF4-FFF2-40B4-BE49-F238E27FC236}">
                <a16:creationId xmlns:a16="http://schemas.microsoft.com/office/drawing/2014/main" id="{AB6BD0DE-2BAA-4BF5-A941-07CE4A3B3AD9}"/>
              </a:ext>
            </a:extLst>
          </p:cNvPr>
          <p:cNvSpPr/>
          <p:nvPr/>
        </p:nvSpPr>
        <p:spPr>
          <a:xfrm>
            <a:off x="10201275" y="3971925"/>
            <a:ext cx="1362280" cy="628650"/>
          </a:xfrm>
          <a:prstGeom prst="wedgeRoundRectCallout">
            <a:avLst>
              <a:gd name="adj1" fmla="val -43207"/>
              <a:gd name="adj2" fmla="val -210227"/>
              <a:gd name="adj3" fmla="val 16667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CBB7B0B6-A776-48E8-8A6E-0C89EA70752B}"/>
              </a:ext>
            </a:extLst>
          </p:cNvPr>
          <p:cNvSpPr txBox="1"/>
          <p:nvPr/>
        </p:nvSpPr>
        <p:spPr>
          <a:xfrm>
            <a:off x="10315575" y="4024640"/>
            <a:ext cx="136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rgbClr val="FF0000"/>
                </a:solidFill>
              </a:rPr>
              <a:t>Formula za stalni anuitet</a:t>
            </a:r>
          </a:p>
        </p:txBody>
      </p:sp>
    </p:spTree>
    <p:extLst>
      <p:ext uri="{BB962C8B-B14F-4D97-AF65-F5344CB8AC3E}">
        <p14:creationId xmlns:p14="http://schemas.microsoft.com/office/powerpoint/2010/main" val="1725268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291859-1BA3-42FC-B1AC-BE2AD3C89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hr-HR" sz="2800"/>
              <a:t>Kako bismo imali potpuni pregled nad otplatom zajma, sve podatke unosimo u tablicu otplate zajma koja izgleda ovako:</a:t>
            </a:r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8A70E973-99A9-4F53-B26F-04D7C378BB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677265"/>
              </p:ext>
            </p:extLst>
          </p:nvPr>
        </p:nvGraphicFramePr>
        <p:xfrm>
          <a:off x="1100723" y="2441051"/>
          <a:ext cx="9990556" cy="3847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7845">
                  <a:extLst>
                    <a:ext uri="{9D8B030D-6E8A-4147-A177-3AD203B41FA5}">
                      <a16:colId xmlns:a16="http://schemas.microsoft.com/office/drawing/2014/main" val="576006131"/>
                    </a:ext>
                  </a:extLst>
                </a:gridCol>
                <a:gridCol w="1336750">
                  <a:extLst>
                    <a:ext uri="{9D8B030D-6E8A-4147-A177-3AD203B41FA5}">
                      <a16:colId xmlns:a16="http://schemas.microsoft.com/office/drawing/2014/main" val="3261434459"/>
                    </a:ext>
                  </a:extLst>
                </a:gridCol>
                <a:gridCol w="1431800">
                  <a:extLst>
                    <a:ext uri="{9D8B030D-6E8A-4147-A177-3AD203B41FA5}">
                      <a16:colId xmlns:a16="http://schemas.microsoft.com/office/drawing/2014/main" val="363435971"/>
                    </a:ext>
                  </a:extLst>
                </a:gridCol>
                <a:gridCol w="2282814">
                  <a:extLst>
                    <a:ext uri="{9D8B030D-6E8A-4147-A177-3AD203B41FA5}">
                      <a16:colId xmlns:a16="http://schemas.microsoft.com/office/drawing/2014/main" val="1762493211"/>
                    </a:ext>
                  </a:extLst>
                </a:gridCol>
                <a:gridCol w="2141347">
                  <a:extLst>
                    <a:ext uri="{9D8B030D-6E8A-4147-A177-3AD203B41FA5}">
                      <a16:colId xmlns:a16="http://schemas.microsoft.com/office/drawing/2014/main" val="1128158898"/>
                    </a:ext>
                  </a:extLst>
                </a:gridCol>
              </a:tblGrid>
              <a:tr h="759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Kraj i-tog razdoblja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Anuitet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a</a:t>
                      </a:r>
                      <a:r>
                        <a:rPr lang="hr-HR" sz="2200" baseline="-25000">
                          <a:effectLst/>
                        </a:rPr>
                        <a:t>i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Kamate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I</a:t>
                      </a:r>
                      <a:r>
                        <a:rPr lang="hr-HR" sz="2200" baseline="-25000">
                          <a:effectLst/>
                        </a:rPr>
                        <a:t>i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Otplatna kvota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R</a:t>
                      </a:r>
                      <a:r>
                        <a:rPr lang="hr-HR" sz="2200" baseline="-25000">
                          <a:effectLst/>
                        </a:rPr>
                        <a:t>i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Ostatak duga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C</a:t>
                      </a:r>
                      <a:r>
                        <a:rPr lang="hr-HR" sz="2200" baseline="-25000">
                          <a:effectLst/>
                        </a:rPr>
                        <a:t>i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4058940255"/>
                  </a:ext>
                </a:extLst>
              </a:tr>
              <a:tr h="395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0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-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-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-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C</a:t>
                      </a:r>
                      <a:r>
                        <a:rPr lang="hr-HR" sz="2200" baseline="-25000">
                          <a:effectLst/>
                        </a:rPr>
                        <a:t>0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2487780633"/>
                  </a:ext>
                </a:extLst>
              </a:tr>
              <a:tr h="395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1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 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 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 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 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2525470985"/>
                  </a:ext>
                </a:extLst>
              </a:tr>
              <a:tr h="395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2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 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 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 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 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2779888488"/>
                  </a:ext>
                </a:extLst>
              </a:tr>
              <a:tr h="395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.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.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.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.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.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3741382810"/>
                  </a:ext>
                </a:extLst>
              </a:tr>
              <a:tr h="395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.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.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.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.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.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1105501837"/>
                  </a:ext>
                </a:extLst>
              </a:tr>
              <a:tr h="395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.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.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.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.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.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2765249017"/>
                  </a:ext>
                </a:extLst>
              </a:tr>
              <a:tr h="395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n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 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 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 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>
                          <a:effectLst/>
                        </a:rPr>
                        <a:t> </a:t>
                      </a:r>
                      <a:endParaRPr lang="hr-H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66" marR="140966" marT="0" marB="0"/>
                </a:tc>
                <a:extLst>
                  <a:ext uri="{0D108BD9-81ED-4DB2-BD59-A6C34878D82A}">
                    <a16:rowId xmlns:a16="http://schemas.microsoft.com/office/drawing/2014/main" val="1397986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05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D8196A-F765-4C73-95E9-84CE4DB0E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Primjer1.  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Zajam od 350000kn odobren je na 5 godina uz godišnji kamatnjak 8% i plaćanje jednakih anuiteta krajem godine. Izradi otplatnu tablicu. Obračun kamata je složen godišnji i dekurzivan.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9F20AB-C626-4CFC-B59C-7C5951753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1E442C4-DE92-4BA6-944F-CF6FF4076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60" y="2294049"/>
            <a:ext cx="5105400" cy="1362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0495007-8407-4D58-90A1-A8E6153E9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260" y="3755613"/>
            <a:ext cx="6477000" cy="1019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46AFB7B-285D-4E40-AC0C-9B053F7F6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920" y="5073967"/>
            <a:ext cx="4410075" cy="942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518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4E8ECD9-0D30-4037-B28B-656EB7006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7" y="962024"/>
            <a:ext cx="5857875" cy="1476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7425ADE-1365-4BF1-90A3-CD330B8A4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152" y="2828290"/>
            <a:ext cx="6124575" cy="1485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F99AA9A-885A-4273-BBCE-C18935A00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17" y="4730115"/>
            <a:ext cx="6000750" cy="1543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154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paravanje">
  <a:themeElements>
    <a:clrScheme name="Isparavanj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Isparavanj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paravanj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339</Words>
  <Application>Microsoft Office PowerPoint</Application>
  <PresentationFormat>Široki zaslon</PresentationFormat>
  <Paragraphs>137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Century Gothic</vt:lpstr>
      <vt:lpstr>Times New Roman</vt:lpstr>
      <vt:lpstr>Isparavanje</vt:lpstr>
      <vt:lpstr>ZAJAM  UZ  JEDNAKE  ANUITETE</vt:lpstr>
      <vt:lpstr>PowerPoint prezentacija</vt:lpstr>
      <vt:lpstr> Zajam uz jednake anuitete je najčešće primjenjivani model amortizacije zajma </vt:lpstr>
      <vt:lpstr>PowerPoint prezentacija</vt:lpstr>
      <vt:lpstr>PowerPoint prezentacija</vt:lpstr>
      <vt:lpstr>PowerPoint prezentacija</vt:lpstr>
      <vt:lpstr>Kako bismo imali potpuni pregled nad otplatom zajma, sve podatke unosimo u tablicu otplate zajma koja izgleda ovako:</vt:lpstr>
      <vt:lpstr>Primjer1.   Zajam od 350000kn odobren je na 5 godina uz godišnji kamatnjak 8% i plaćanje jednakih anuiteta krajem godine. Izradi otplatnu tablicu. Obračun kamata je složen godišnji i dekurzivan.</vt:lpstr>
      <vt:lpstr>PowerPoint prezentacija</vt:lpstr>
      <vt:lpstr>PowerPoint prezentacija</vt:lpstr>
      <vt:lpstr>PowerPoint prezentacija</vt:lpstr>
      <vt:lpstr>Kontrola otplate zajma u tijeku izrade otplatne tablice </vt:lpstr>
      <vt:lpstr>PowerPoint prezentacija</vt:lpstr>
      <vt:lpstr>Provjeri točnost treće i pete otplatne kvote u zajmu iz primjera 1</vt:lpstr>
      <vt:lpstr>Za kontrolu ostatka duga koristimo svojstvo da je anuitet stalan.</vt:lpstr>
      <vt:lpstr>Provjeri točnost ostatka duga na kraju 4.godine u zajmu iz primjera 1.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ZAJAM  UZ  JEDNAKE  ANUITETE</dc:title>
  <dc:creator>Zlata Bilandžija</dc:creator>
  <cp:lastModifiedBy>Windows korisnik</cp:lastModifiedBy>
  <cp:revision>7</cp:revision>
  <dcterms:created xsi:type="dcterms:W3CDTF">2020-06-01T18:34:06Z</dcterms:created>
  <dcterms:modified xsi:type="dcterms:W3CDTF">2020-06-26T19:05:03Z</dcterms:modified>
</cp:coreProperties>
</file>