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5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367816-9461-4E49-A391-10BEC1A587CC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0C4A98A-6350-4780-954E-628E73094138}">
      <dgm:prSet/>
      <dgm:spPr/>
      <dgm:t>
        <a:bodyPr/>
        <a:lstStyle/>
        <a:p>
          <a:r>
            <a:rPr lang="hr-HR"/>
            <a:t>Zbroj svih otplatnih kvota mora biti jednak iznosu zajma.</a:t>
          </a:r>
          <a:endParaRPr lang="en-US"/>
        </a:p>
      </dgm:t>
    </dgm:pt>
    <dgm:pt modelId="{55F75483-939D-490B-81CE-CF83CBF26F48}" type="parTrans" cxnId="{7A059A58-FD4C-4392-A6A3-27AF161ABCF9}">
      <dgm:prSet/>
      <dgm:spPr/>
      <dgm:t>
        <a:bodyPr/>
        <a:lstStyle/>
        <a:p>
          <a:endParaRPr lang="en-US"/>
        </a:p>
      </dgm:t>
    </dgm:pt>
    <dgm:pt modelId="{7FED8AA4-00FE-4985-ADC2-B431392475C2}" type="sibTrans" cxnId="{7A059A58-FD4C-4392-A6A3-27AF161ABCF9}">
      <dgm:prSet/>
      <dgm:spPr/>
      <dgm:t>
        <a:bodyPr/>
        <a:lstStyle/>
        <a:p>
          <a:endParaRPr lang="en-US"/>
        </a:p>
      </dgm:t>
    </dgm:pt>
    <dgm:pt modelId="{78C04446-7D28-4192-913F-BCB616FF756D}">
      <dgm:prSet/>
      <dgm:spPr/>
      <dgm:t>
        <a:bodyPr/>
        <a:lstStyle/>
        <a:p>
          <a:r>
            <a:rPr lang="hr-HR"/>
            <a:t>Zbroj svih otplatnih kvota i svih kamata jednak je zbroju svih anuiteta.</a:t>
          </a:r>
          <a:endParaRPr lang="en-US"/>
        </a:p>
      </dgm:t>
    </dgm:pt>
    <dgm:pt modelId="{9424347E-C097-4A81-8B1F-316ED35F12F6}" type="parTrans" cxnId="{936A32E6-0D56-435F-826D-4D1387D5651C}">
      <dgm:prSet/>
      <dgm:spPr/>
      <dgm:t>
        <a:bodyPr/>
        <a:lstStyle/>
        <a:p>
          <a:endParaRPr lang="en-US"/>
        </a:p>
      </dgm:t>
    </dgm:pt>
    <dgm:pt modelId="{8A6632F9-513D-49C8-8D9F-3CDBE9B7D172}" type="sibTrans" cxnId="{936A32E6-0D56-435F-826D-4D1387D5651C}">
      <dgm:prSet/>
      <dgm:spPr/>
      <dgm:t>
        <a:bodyPr/>
        <a:lstStyle/>
        <a:p>
          <a:endParaRPr lang="en-US"/>
        </a:p>
      </dgm:t>
    </dgm:pt>
    <dgm:pt modelId="{0F7DA58B-A141-4777-80EE-54EE4C31A634}" type="pres">
      <dgm:prSet presAssocID="{0C367816-9461-4E49-A391-10BEC1A587C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28ACC6C9-02B9-4900-B4FD-F407F1219509}" type="pres">
      <dgm:prSet presAssocID="{0C367816-9461-4E49-A391-10BEC1A587CC}" presName="dummyMaxCanvas" presStyleCnt="0">
        <dgm:presLayoutVars/>
      </dgm:prSet>
      <dgm:spPr/>
    </dgm:pt>
    <dgm:pt modelId="{EBEC036A-9C88-4B88-A5B1-1FF8EA62658A}" type="pres">
      <dgm:prSet presAssocID="{0C367816-9461-4E49-A391-10BEC1A587CC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D0B68FD-C15D-4DF7-BD8F-ADC3CAE9B3F9}" type="pres">
      <dgm:prSet presAssocID="{0C367816-9461-4E49-A391-10BEC1A587CC}" presName="TwoNodes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90C8C6B-E22E-4353-B024-55EE50606B9F}" type="pres">
      <dgm:prSet presAssocID="{0C367816-9461-4E49-A391-10BEC1A587CC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7B49A27-A547-47FE-A427-19204AAA3743}" type="pres">
      <dgm:prSet presAssocID="{0C367816-9461-4E49-A391-10BEC1A587CC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24A5829-E3EC-4F91-9238-CD02912D2720}" type="pres">
      <dgm:prSet presAssocID="{0C367816-9461-4E49-A391-10BEC1A587CC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96574E00-DC1C-49A3-BFE5-820839D7E58A}" type="presOf" srcId="{78C04446-7D28-4192-913F-BCB616FF756D}" destId="{124A5829-E3EC-4F91-9238-CD02912D2720}" srcOrd="1" destOrd="0" presId="urn:microsoft.com/office/officeart/2005/8/layout/vProcess5"/>
    <dgm:cxn modelId="{936A32E6-0D56-435F-826D-4D1387D5651C}" srcId="{0C367816-9461-4E49-A391-10BEC1A587CC}" destId="{78C04446-7D28-4192-913F-BCB616FF756D}" srcOrd="1" destOrd="0" parTransId="{9424347E-C097-4A81-8B1F-316ED35F12F6}" sibTransId="{8A6632F9-513D-49C8-8D9F-3CDBE9B7D172}"/>
    <dgm:cxn modelId="{BFA06098-912F-4054-B364-C90134C72C6E}" type="presOf" srcId="{78C04446-7D28-4192-913F-BCB616FF756D}" destId="{2D0B68FD-C15D-4DF7-BD8F-ADC3CAE9B3F9}" srcOrd="0" destOrd="0" presId="urn:microsoft.com/office/officeart/2005/8/layout/vProcess5"/>
    <dgm:cxn modelId="{EAB58911-36BC-4B38-BC14-AA90CC7A9A28}" type="presOf" srcId="{D0C4A98A-6350-4780-954E-628E73094138}" destId="{EBEC036A-9C88-4B88-A5B1-1FF8EA62658A}" srcOrd="0" destOrd="0" presId="urn:microsoft.com/office/officeart/2005/8/layout/vProcess5"/>
    <dgm:cxn modelId="{5564C5CA-B5BD-4E6A-B6C9-0EA9B4750FA0}" type="presOf" srcId="{7FED8AA4-00FE-4985-ADC2-B431392475C2}" destId="{990C8C6B-E22E-4353-B024-55EE50606B9F}" srcOrd="0" destOrd="0" presId="urn:microsoft.com/office/officeart/2005/8/layout/vProcess5"/>
    <dgm:cxn modelId="{47B760C3-3C93-4754-8080-AEBA729E2A86}" type="presOf" srcId="{D0C4A98A-6350-4780-954E-628E73094138}" destId="{77B49A27-A547-47FE-A427-19204AAA3743}" srcOrd="1" destOrd="0" presId="urn:microsoft.com/office/officeart/2005/8/layout/vProcess5"/>
    <dgm:cxn modelId="{7A059A58-FD4C-4392-A6A3-27AF161ABCF9}" srcId="{0C367816-9461-4E49-A391-10BEC1A587CC}" destId="{D0C4A98A-6350-4780-954E-628E73094138}" srcOrd="0" destOrd="0" parTransId="{55F75483-939D-490B-81CE-CF83CBF26F48}" sibTransId="{7FED8AA4-00FE-4985-ADC2-B431392475C2}"/>
    <dgm:cxn modelId="{514C6FA6-F340-478D-B969-EA1FF3340FBD}" type="presOf" srcId="{0C367816-9461-4E49-A391-10BEC1A587CC}" destId="{0F7DA58B-A141-4777-80EE-54EE4C31A634}" srcOrd="0" destOrd="0" presId="urn:microsoft.com/office/officeart/2005/8/layout/vProcess5"/>
    <dgm:cxn modelId="{D8BDFA8F-2108-44F8-BCC9-E02F176AEEE7}" type="presParOf" srcId="{0F7DA58B-A141-4777-80EE-54EE4C31A634}" destId="{28ACC6C9-02B9-4900-B4FD-F407F1219509}" srcOrd="0" destOrd="0" presId="urn:microsoft.com/office/officeart/2005/8/layout/vProcess5"/>
    <dgm:cxn modelId="{739F931C-55A6-4A56-AB81-40B0D4D146AA}" type="presParOf" srcId="{0F7DA58B-A141-4777-80EE-54EE4C31A634}" destId="{EBEC036A-9C88-4B88-A5B1-1FF8EA62658A}" srcOrd="1" destOrd="0" presId="urn:microsoft.com/office/officeart/2005/8/layout/vProcess5"/>
    <dgm:cxn modelId="{B9F1FB22-99DD-4CD6-9514-3D6F0EF65CE8}" type="presParOf" srcId="{0F7DA58B-A141-4777-80EE-54EE4C31A634}" destId="{2D0B68FD-C15D-4DF7-BD8F-ADC3CAE9B3F9}" srcOrd="2" destOrd="0" presId="urn:microsoft.com/office/officeart/2005/8/layout/vProcess5"/>
    <dgm:cxn modelId="{0F177324-24A9-4921-B274-C063AB0FC980}" type="presParOf" srcId="{0F7DA58B-A141-4777-80EE-54EE4C31A634}" destId="{990C8C6B-E22E-4353-B024-55EE50606B9F}" srcOrd="3" destOrd="0" presId="urn:microsoft.com/office/officeart/2005/8/layout/vProcess5"/>
    <dgm:cxn modelId="{014337BB-DC80-403F-9FF7-FB173F0F73DF}" type="presParOf" srcId="{0F7DA58B-A141-4777-80EE-54EE4C31A634}" destId="{77B49A27-A547-47FE-A427-19204AAA3743}" srcOrd="4" destOrd="0" presId="urn:microsoft.com/office/officeart/2005/8/layout/vProcess5"/>
    <dgm:cxn modelId="{7AC908D5-0B71-4385-88D0-57B338983DAD}" type="presParOf" srcId="{0F7DA58B-A141-4777-80EE-54EE4C31A634}" destId="{124A5829-E3EC-4F91-9238-CD02912D2720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DDD9B8-30CE-4465-A18E-CF057757D735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F45DBF8C-BFD5-4074-B74D-81DB3EF5C749}">
      <dgm:prSet/>
      <dgm:spPr/>
      <dgm:t>
        <a:bodyPr/>
        <a:lstStyle/>
        <a:p>
          <a:r>
            <a:rPr lang="hr-HR"/>
            <a:t>Model sa primarno danim anuitetima</a:t>
          </a:r>
          <a:endParaRPr lang="en-US"/>
        </a:p>
      </dgm:t>
    </dgm:pt>
    <dgm:pt modelId="{A552D641-AEF4-4A7D-ADFF-FCC54DCE2F3E}" type="parTrans" cxnId="{EB05C372-E0C5-4669-BD25-726AA8435C6F}">
      <dgm:prSet/>
      <dgm:spPr/>
      <dgm:t>
        <a:bodyPr/>
        <a:lstStyle/>
        <a:p>
          <a:endParaRPr lang="en-US"/>
        </a:p>
      </dgm:t>
    </dgm:pt>
    <dgm:pt modelId="{F0F95C79-4C0B-4025-ACAC-105AEDFE8667}" type="sibTrans" cxnId="{EB05C372-E0C5-4669-BD25-726AA8435C6F}">
      <dgm:prSet/>
      <dgm:spPr/>
      <dgm:t>
        <a:bodyPr/>
        <a:lstStyle/>
        <a:p>
          <a:endParaRPr lang="en-US"/>
        </a:p>
      </dgm:t>
    </dgm:pt>
    <dgm:pt modelId="{55F1FA90-C6FE-4D94-BD5F-916868C750F5}">
      <dgm:prSet/>
      <dgm:spPr/>
      <dgm:t>
        <a:bodyPr/>
        <a:lstStyle/>
        <a:p>
          <a:r>
            <a:rPr lang="hr-HR"/>
            <a:t>Model sa primarno danim otplatnim kvotama</a:t>
          </a:r>
          <a:endParaRPr lang="en-US"/>
        </a:p>
      </dgm:t>
    </dgm:pt>
    <dgm:pt modelId="{0AC9C967-7202-461F-9DDC-5B9D430AF8C9}" type="parTrans" cxnId="{6527CA8F-311A-4CD7-AAB3-C004B5EAC046}">
      <dgm:prSet/>
      <dgm:spPr/>
      <dgm:t>
        <a:bodyPr/>
        <a:lstStyle/>
        <a:p>
          <a:endParaRPr lang="en-US"/>
        </a:p>
      </dgm:t>
    </dgm:pt>
    <dgm:pt modelId="{9CFB345E-DE93-454A-B475-D71F392D0231}" type="sibTrans" cxnId="{6527CA8F-311A-4CD7-AAB3-C004B5EAC046}">
      <dgm:prSet/>
      <dgm:spPr/>
      <dgm:t>
        <a:bodyPr/>
        <a:lstStyle/>
        <a:p>
          <a:endParaRPr lang="en-US"/>
        </a:p>
      </dgm:t>
    </dgm:pt>
    <dgm:pt modelId="{8FAB14DE-A11D-45BA-87AD-59061E2D0FB8}" type="pres">
      <dgm:prSet presAssocID="{91DDD9B8-30CE-4465-A18E-CF057757D73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67A59F9F-2FB9-4644-A381-18ADA481CB82}" type="pres">
      <dgm:prSet presAssocID="{F45DBF8C-BFD5-4074-B74D-81DB3EF5C749}" presName="hierRoot1" presStyleCnt="0"/>
      <dgm:spPr/>
    </dgm:pt>
    <dgm:pt modelId="{AA305D11-00D7-4019-84BC-6C500669B49F}" type="pres">
      <dgm:prSet presAssocID="{F45DBF8C-BFD5-4074-B74D-81DB3EF5C749}" presName="composite" presStyleCnt="0"/>
      <dgm:spPr/>
    </dgm:pt>
    <dgm:pt modelId="{AB327A07-FBE5-4B48-ACD8-851AAD427D11}" type="pres">
      <dgm:prSet presAssocID="{F45DBF8C-BFD5-4074-B74D-81DB3EF5C749}" presName="background" presStyleLbl="node0" presStyleIdx="0" presStyleCnt="2"/>
      <dgm:spPr/>
    </dgm:pt>
    <dgm:pt modelId="{5B13F0CC-39A4-47BF-8E42-A970EB3D9550}" type="pres">
      <dgm:prSet presAssocID="{F45DBF8C-BFD5-4074-B74D-81DB3EF5C749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DAA4FCBE-254C-4576-9465-B5C81888B12F}" type="pres">
      <dgm:prSet presAssocID="{F45DBF8C-BFD5-4074-B74D-81DB3EF5C749}" presName="hierChild2" presStyleCnt="0"/>
      <dgm:spPr/>
    </dgm:pt>
    <dgm:pt modelId="{83BDF667-193C-49EA-AD6D-534FA1696A1E}" type="pres">
      <dgm:prSet presAssocID="{55F1FA90-C6FE-4D94-BD5F-916868C750F5}" presName="hierRoot1" presStyleCnt="0"/>
      <dgm:spPr/>
    </dgm:pt>
    <dgm:pt modelId="{25E5B458-2543-44E3-B650-77BEE16D3D02}" type="pres">
      <dgm:prSet presAssocID="{55F1FA90-C6FE-4D94-BD5F-916868C750F5}" presName="composite" presStyleCnt="0"/>
      <dgm:spPr/>
    </dgm:pt>
    <dgm:pt modelId="{346609E0-B453-49E7-9E60-A37F71245CEF}" type="pres">
      <dgm:prSet presAssocID="{55F1FA90-C6FE-4D94-BD5F-916868C750F5}" presName="background" presStyleLbl="node0" presStyleIdx="1" presStyleCnt="2"/>
      <dgm:spPr/>
    </dgm:pt>
    <dgm:pt modelId="{A5169826-400F-42D7-B2D1-8990F98AFE01}" type="pres">
      <dgm:prSet presAssocID="{55F1FA90-C6FE-4D94-BD5F-916868C750F5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C466C2A0-EEA4-41F6-9992-5A41A2EF7062}" type="pres">
      <dgm:prSet presAssocID="{55F1FA90-C6FE-4D94-BD5F-916868C750F5}" presName="hierChild2" presStyleCnt="0"/>
      <dgm:spPr/>
    </dgm:pt>
  </dgm:ptLst>
  <dgm:cxnLst>
    <dgm:cxn modelId="{EA1D8292-1AFF-4D11-85B7-C1EB18801B86}" type="presOf" srcId="{91DDD9B8-30CE-4465-A18E-CF057757D735}" destId="{8FAB14DE-A11D-45BA-87AD-59061E2D0FB8}" srcOrd="0" destOrd="0" presId="urn:microsoft.com/office/officeart/2005/8/layout/hierarchy1"/>
    <dgm:cxn modelId="{6527CA8F-311A-4CD7-AAB3-C004B5EAC046}" srcId="{91DDD9B8-30CE-4465-A18E-CF057757D735}" destId="{55F1FA90-C6FE-4D94-BD5F-916868C750F5}" srcOrd="1" destOrd="0" parTransId="{0AC9C967-7202-461F-9DDC-5B9D430AF8C9}" sibTransId="{9CFB345E-DE93-454A-B475-D71F392D0231}"/>
    <dgm:cxn modelId="{EB05C372-E0C5-4669-BD25-726AA8435C6F}" srcId="{91DDD9B8-30CE-4465-A18E-CF057757D735}" destId="{F45DBF8C-BFD5-4074-B74D-81DB3EF5C749}" srcOrd="0" destOrd="0" parTransId="{A552D641-AEF4-4A7D-ADFF-FCC54DCE2F3E}" sibTransId="{F0F95C79-4C0B-4025-ACAC-105AEDFE8667}"/>
    <dgm:cxn modelId="{D467E86E-4325-4AAD-9FDA-3E553F81FE04}" type="presOf" srcId="{55F1FA90-C6FE-4D94-BD5F-916868C750F5}" destId="{A5169826-400F-42D7-B2D1-8990F98AFE01}" srcOrd="0" destOrd="0" presId="urn:microsoft.com/office/officeart/2005/8/layout/hierarchy1"/>
    <dgm:cxn modelId="{51087130-86ED-4F03-8C3A-39B8A7FB2E18}" type="presOf" srcId="{F45DBF8C-BFD5-4074-B74D-81DB3EF5C749}" destId="{5B13F0CC-39A4-47BF-8E42-A970EB3D9550}" srcOrd="0" destOrd="0" presId="urn:microsoft.com/office/officeart/2005/8/layout/hierarchy1"/>
    <dgm:cxn modelId="{FB655319-553C-40CA-B264-667D8B2C10DF}" type="presParOf" srcId="{8FAB14DE-A11D-45BA-87AD-59061E2D0FB8}" destId="{67A59F9F-2FB9-4644-A381-18ADA481CB82}" srcOrd="0" destOrd="0" presId="urn:microsoft.com/office/officeart/2005/8/layout/hierarchy1"/>
    <dgm:cxn modelId="{6894FF44-3A18-447B-A9F8-71DFF335D402}" type="presParOf" srcId="{67A59F9F-2FB9-4644-A381-18ADA481CB82}" destId="{AA305D11-00D7-4019-84BC-6C500669B49F}" srcOrd="0" destOrd="0" presId="urn:microsoft.com/office/officeart/2005/8/layout/hierarchy1"/>
    <dgm:cxn modelId="{9598FDC6-BA06-4D92-A949-245380D92ABF}" type="presParOf" srcId="{AA305D11-00D7-4019-84BC-6C500669B49F}" destId="{AB327A07-FBE5-4B48-ACD8-851AAD427D11}" srcOrd="0" destOrd="0" presId="urn:microsoft.com/office/officeart/2005/8/layout/hierarchy1"/>
    <dgm:cxn modelId="{30B63A52-7B1C-493A-AC90-553D24B01F54}" type="presParOf" srcId="{AA305D11-00D7-4019-84BC-6C500669B49F}" destId="{5B13F0CC-39A4-47BF-8E42-A970EB3D9550}" srcOrd="1" destOrd="0" presId="urn:microsoft.com/office/officeart/2005/8/layout/hierarchy1"/>
    <dgm:cxn modelId="{EAEBA548-8ABF-440B-80D8-9B4246238C0B}" type="presParOf" srcId="{67A59F9F-2FB9-4644-A381-18ADA481CB82}" destId="{DAA4FCBE-254C-4576-9465-B5C81888B12F}" srcOrd="1" destOrd="0" presId="urn:microsoft.com/office/officeart/2005/8/layout/hierarchy1"/>
    <dgm:cxn modelId="{F8B4F1F7-F7AC-4265-8097-8E7072EE863D}" type="presParOf" srcId="{8FAB14DE-A11D-45BA-87AD-59061E2D0FB8}" destId="{83BDF667-193C-49EA-AD6D-534FA1696A1E}" srcOrd="1" destOrd="0" presId="urn:microsoft.com/office/officeart/2005/8/layout/hierarchy1"/>
    <dgm:cxn modelId="{948E544C-839D-4BC3-94A7-11D4477B5042}" type="presParOf" srcId="{83BDF667-193C-49EA-AD6D-534FA1696A1E}" destId="{25E5B458-2543-44E3-B650-77BEE16D3D02}" srcOrd="0" destOrd="0" presId="urn:microsoft.com/office/officeart/2005/8/layout/hierarchy1"/>
    <dgm:cxn modelId="{47EBACD2-1C67-4D62-9931-68802C264359}" type="presParOf" srcId="{25E5B458-2543-44E3-B650-77BEE16D3D02}" destId="{346609E0-B453-49E7-9E60-A37F71245CEF}" srcOrd="0" destOrd="0" presId="urn:microsoft.com/office/officeart/2005/8/layout/hierarchy1"/>
    <dgm:cxn modelId="{A5C34830-3999-4C01-8DC4-3A0AD385A4D4}" type="presParOf" srcId="{25E5B458-2543-44E3-B650-77BEE16D3D02}" destId="{A5169826-400F-42D7-B2D1-8990F98AFE01}" srcOrd="1" destOrd="0" presId="urn:microsoft.com/office/officeart/2005/8/layout/hierarchy1"/>
    <dgm:cxn modelId="{77EF7BAD-2945-4C03-94B4-3FF4D62086E6}" type="presParOf" srcId="{83BDF667-193C-49EA-AD6D-534FA1696A1E}" destId="{C466C2A0-EEA4-41F6-9992-5A41A2EF706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C401D4F-0D27-4101-A603-DA5A271EE0F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D250671-833B-4664-BF6B-BB3EC0A6CC8B}">
      <dgm:prSet/>
      <dgm:spPr/>
      <dgm:t>
        <a:bodyPr/>
        <a:lstStyle/>
        <a:p>
          <a:r>
            <a:rPr lang="hr-HR"/>
            <a:t>U bilježnicu zapiši :</a:t>
          </a:r>
          <a:endParaRPr lang="en-US"/>
        </a:p>
      </dgm:t>
    </dgm:pt>
    <dgm:pt modelId="{2063AE77-590F-4845-9DFE-1A5735EE98CE}" type="parTrans" cxnId="{2273CDB4-17BB-44A1-A48A-19FE12A26648}">
      <dgm:prSet/>
      <dgm:spPr/>
      <dgm:t>
        <a:bodyPr/>
        <a:lstStyle/>
        <a:p>
          <a:endParaRPr lang="en-US"/>
        </a:p>
      </dgm:t>
    </dgm:pt>
    <dgm:pt modelId="{31E31D11-326F-4B76-9EA4-014CB2B26FE5}" type="sibTrans" cxnId="{2273CDB4-17BB-44A1-A48A-19FE12A26648}">
      <dgm:prSet/>
      <dgm:spPr/>
      <dgm:t>
        <a:bodyPr/>
        <a:lstStyle/>
        <a:p>
          <a:endParaRPr lang="en-US"/>
        </a:p>
      </dgm:t>
    </dgm:pt>
    <dgm:pt modelId="{E83E906C-52BE-4119-B183-C98706B33555}">
      <dgm:prSet/>
      <dgm:spPr/>
      <dgm:t>
        <a:bodyPr/>
        <a:lstStyle/>
        <a:p>
          <a:r>
            <a:rPr lang="hr-HR" dirty="0"/>
            <a:t>3 pojma koja su ti u potpunosti jasna a vezani su za današnji sata.</a:t>
          </a:r>
          <a:endParaRPr lang="en-US" dirty="0"/>
        </a:p>
      </dgm:t>
    </dgm:pt>
    <dgm:pt modelId="{78219279-5329-4762-A714-B235C4133E9D}" type="parTrans" cxnId="{3A7F5C53-1414-4BA9-99F9-DF634793F24E}">
      <dgm:prSet/>
      <dgm:spPr/>
      <dgm:t>
        <a:bodyPr/>
        <a:lstStyle/>
        <a:p>
          <a:endParaRPr lang="en-US"/>
        </a:p>
      </dgm:t>
    </dgm:pt>
    <dgm:pt modelId="{F1847316-8A18-4FF1-AB53-1D4CB420C9D2}" type="sibTrans" cxnId="{3A7F5C53-1414-4BA9-99F9-DF634793F24E}">
      <dgm:prSet/>
      <dgm:spPr/>
      <dgm:t>
        <a:bodyPr/>
        <a:lstStyle/>
        <a:p>
          <a:endParaRPr lang="en-US"/>
        </a:p>
      </dgm:t>
    </dgm:pt>
    <dgm:pt modelId="{BA243968-2E79-440D-AA74-F16736DDE3F8}">
      <dgm:prSet/>
      <dgm:spPr/>
      <dgm:t>
        <a:bodyPr/>
        <a:lstStyle/>
        <a:p>
          <a:r>
            <a:rPr lang="hr-HR"/>
            <a:t>2 pojma koja poznaješ ali ti nisu naj jasniji.</a:t>
          </a:r>
          <a:endParaRPr lang="en-US"/>
        </a:p>
      </dgm:t>
    </dgm:pt>
    <dgm:pt modelId="{408971C4-8936-4A8D-90FD-743BDAA44219}" type="parTrans" cxnId="{2A91C99F-2238-43E3-A85D-E65A862FAAC0}">
      <dgm:prSet/>
      <dgm:spPr/>
      <dgm:t>
        <a:bodyPr/>
        <a:lstStyle/>
        <a:p>
          <a:endParaRPr lang="en-US"/>
        </a:p>
      </dgm:t>
    </dgm:pt>
    <dgm:pt modelId="{40FEF6ED-B865-46F0-96A8-453E179A4B35}" type="sibTrans" cxnId="{2A91C99F-2238-43E3-A85D-E65A862FAAC0}">
      <dgm:prSet/>
      <dgm:spPr/>
      <dgm:t>
        <a:bodyPr/>
        <a:lstStyle/>
        <a:p>
          <a:endParaRPr lang="en-US"/>
        </a:p>
      </dgm:t>
    </dgm:pt>
    <dgm:pt modelId="{2C79C131-35F4-4605-8FE0-84D735E67556}">
      <dgm:prSet/>
      <dgm:spPr/>
      <dgm:t>
        <a:bodyPr/>
        <a:lstStyle/>
        <a:p>
          <a:r>
            <a:rPr lang="hr-HR"/>
            <a:t>1 pojam koji ti nije jasan i potrebno ti je dodatno pojašnjenje.</a:t>
          </a:r>
          <a:endParaRPr lang="en-US"/>
        </a:p>
      </dgm:t>
    </dgm:pt>
    <dgm:pt modelId="{EE608F9E-A40F-413F-9625-FB1C7F8DB68C}" type="parTrans" cxnId="{E4ECFC9C-BA17-48C4-8F78-382F434E69E8}">
      <dgm:prSet/>
      <dgm:spPr/>
      <dgm:t>
        <a:bodyPr/>
        <a:lstStyle/>
        <a:p>
          <a:endParaRPr lang="en-US"/>
        </a:p>
      </dgm:t>
    </dgm:pt>
    <dgm:pt modelId="{6F9D9840-73BC-4362-A0A2-4008BB892204}" type="sibTrans" cxnId="{E4ECFC9C-BA17-48C4-8F78-382F434E69E8}">
      <dgm:prSet/>
      <dgm:spPr/>
      <dgm:t>
        <a:bodyPr/>
        <a:lstStyle/>
        <a:p>
          <a:endParaRPr lang="en-US"/>
        </a:p>
      </dgm:t>
    </dgm:pt>
    <dgm:pt modelId="{B8F33609-F55A-423D-9F03-371AA122FD1B}" type="pres">
      <dgm:prSet presAssocID="{6C401D4F-0D27-4101-A603-DA5A271EE0F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274FF2E5-A074-4D39-AA24-564294CD4DB3}" type="pres">
      <dgm:prSet presAssocID="{BD250671-833B-4664-BF6B-BB3EC0A6CC8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1A6DB4E-60BB-43A8-A62A-A1A0E5713FBA}" type="pres">
      <dgm:prSet presAssocID="{31E31D11-326F-4B76-9EA4-014CB2B26FE5}" presName="spacer" presStyleCnt="0"/>
      <dgm:spPr/>
    </dgm:pt>
    <dgm:pt modelId="{2B6A6365-537A-4266-AFED-96FA9E11739D}" type="pres">
      <dgm:prSet presAssocID="{E83E906C-52BE-4119-B183-C98706B3355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D9F4586-7DAF-44E8-8BBB-C04AE9AFA410}" type="pres">
      <dgm:prSet presAssocID="{F1847316-8A18-4FF1-AB53-1D4CB420C9D2}" presName="spacer" presStyleCnt="0"/>
      <dgm:spPr/>
    </dgm:pt>
    <dgm:pt modelId="{38AA6B6E-471D-42C2-A47D-B91F046AD039}" type="pres">
      <dgm:prSet presAssocID="{BA243968-2E79-440D-AA74-F16736DDE3F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00F4E0C-9A87-476E-B032-D205D86422A1}" type="pres">
      <dgm:prSet presAssocID="{40FEF6ED-B865-46F0-96A8-453E179A4B35}" presName="spacer" presStyleCnt="0"/>
      <dgm:spPr/>
    </dgm:pt>
    <dgm:pt modelId="{460A7F4D-CD4A-40C2-B126-6BDDD0C2DD43}" type="pres">
      <dgm:prSet presAssocID="{2C79C131-35F4-4605-8FE0-84D735E6755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941F019F-7E30-48B9-BBB9-32EBB09D8889}" type="presOf" srcId="{BA243968-2E79-440D-AA74-F16736DDE3F8}" destId="{38AA6B6E-471D-42C2-A47D-B91F046AD039}" srcOrd="0" destOrd="0" presId="urn:microsoft.com/office/officeart/2005/8/layout/vList2"/>
    <dgm:cxn modelId="{F44C1784-F86C-4275-90EB-5B8878EE3FE9}" type="presOf" srcId="{E83E906C-52BE-4119-B183-C98706B33555}" destId="{2B6A6365-537A-4266-AFED-96FA9E11739D}" srcOrd="0" destOrd="0" presId="urn:microsoft.com/office/officeart/2005/8/layout/vList2"/>
    <dgm:cxn modelId="{2273CDB4-17BB-44A1-A48A-19FE12A26648}" srcId="{6C401D4F-0D27-4101-A603-DA5A271EE0FC}" destId="{BD250671-833B-4664-BF6B-BB3EC0A6CC8B}" srcOrd="0" destOrd="0" parTransId="{2063AE77-590F-4845-9DFE-1A5735EE98CE}" sibTransId="{31E31D11-326F-4B76-9EA4-014CB2B26FE5}"/>
    <dgm:cxn modelId="{3A7F5C53-1414-4BA9-99F9-DF634793F24E}" srcId="{6C401D4F-0D27-4101-A603-DA5A271EE0FC}" destId="{E83E906C-52BE-4119-B183-C98706B33555}" srcOrd="1" destOrd="0" parTransId="{78219279-5329-4762-A714-B235C4133E9D}" sibTransId="{F1847316-8A18-4FF1-AB53-1D4CB420C9D2}"/>
    <dgm:cxn modelId="{2504C5BE-714A-4D8A-A408-F09D0F740FEA}" type="presOf" srcId="{2C79C131-35F4-4605-8FE0-84D735E67556}" destId="{460A7F4D-CD4A-40C2-B126-6BDDD0C2DD43}" srcOrd="0" destOrd="0" presId="urn:microsoft.com/office/officeart/2005/8/layout/vList2"/>
    <dgm:cxn modelId="{F592792E-791A-4C98-A29F-3818FD078904}" type="presOf" srcId="{BD250671-833B-4664-BF6B-BB3EC0A6CC8B}" destId="{274FF2E5-A074-4D39-AA24-564294CD4DB3}" srcOrd="0" destOrd="0" presId="urn:microsoft.com/office/officeart/2005/8/layout/vList2"/>
    <dgm:cxn modelId="{4A3E78FE-FDE8-4B58-803A-864C7F12DE8D}" type="presOf" srcId="{6C401D4F-0D27-4101-A603-DA5A271EE0FC}" destId="{B8F33609-F55A-423D-9F03-371AA122FD1B}" srcOrd="0" destOrd="0" presId="urn:microsoft.com/office/officeart/2005/8/layout/vList2"/>
    <dgm:cxn modelId="{E4ECFC9C-BA17-48C4-8F78-382F434E69E8}" srcId="{6C401D4F-0D27-4101-A603-DA5A271EE0FC}" destId="{2C79C131-35F4-4605-8FE0-84D735E67556}" srcOrd="3" destOrd="0" parTransId="{EE608F9E-A40F-413F-9625-FB1C7F8DB68C}" sibTransId="{6F9D9840-73BC-4362-A0A2-4008BB892204}"/>
    <dgm:cxn modelId="{2A91C99F-2238-43E3-A85D-E65A862FAAC0}" srcId="{6C401D4F-0D27-4101-A603-DA5A271EE0FC}" destId="{BA243968-2E79-440D-AA74-F16736DDE3F8}" srcOrd="2" destOrd="0" parTransId="{408971C4-8936-4A8D-90FD-743BDAA44219}" sibTransId="{40FEF6ED-B865-46F0-96A8-453E179A4B35}"/>
    <dgm:cxn modelId="{0A550659-7215-4835-8C4A-DE001597FD82}" type="presParOf" srcId="{B8F33609-F55A-423D-9F03-371AA122FD1B}" destId="{274FF2E5-A074-4D39-AA24-564294CD4DB3}" srcOrd="0" destOrd="0" presId="urn:microsoft.com/office/officeart/2005/8/layout/vList2"/>
    <dgm:cxn modelId="{9FBC3954-F77C-4D75-9BDF-D6D2E93E0244}" type="presParOf" srcId="{B8F33609-F55A-423D-9F03-371AA122FD1B}" destId="{D1A6DB4E-60BB-43A8-A62A-A1A0E5713FBA}" srcOrd="1" destOrd="0" presId="urn:microsoft.com/office/officeart/2005/8/layout/vList2"/>
    <dgm:cxn modelId="{4DA92C73-1D7C-44C6-8F49-862928762BC6}" type="presParOf" srcId="{B8F33609-F55A-423D-9F03-371AA122FD1B}" destId="{2B6A6365-537A-4266-AFED-96FA9E11739D}" srcOrd="2" destOrd="0" presId="urn:microsoft.com/office/officeart/2005/8/layout/vList2"/>
    <dgm:cxn modelId="{1025B258-90FE-4AB6-BD78-A0085E3EA274}" type="presParOf" srcId="{B8F33609-F55A-423D-9F03-371AA122FD1B}" destId="{5D9F4586-7DAF-44E8-8BBB-C04AE9AFA410}" srcOrd="3" destOrd="0" presId="urn:microsoft.com/office/officeart/2005/8/layout/vList2"/>
    <dgm:cxn modelId="{03DD5143-3E4F-449F-B9FF-99E9F4443FBA}" type="presParOf" srcId="{B8F33609-F55A-423D-9F03-371AA122FD1B}" destId="{38AA6B6E-471D-42C2-A47D-B91F046AD039}" srcOrd="4" destOrd="0" presId="urn:microsoft.com/office/officeart/2005/8/layout/vList2"/>
    <dgm:cxn modelId="{82E3032F-BD23-4E0D-91F0-CB380065638A}" type="presParOf" srcId="{B8F33609-F55A-423D-9F03-371AA122FD1B}" destId="{200F4E0C-9A87-476E-B032-D205D86422A1}" srcOrd="5" destOrd="0" presId="urn:microsoft.com/office/officeart/2005/8/layout/vList2"/>
    <dgm:cxn modelId="{AFE1F922-2E2F-41CC-A4D9-5F6D928A4964}" type="presParOf" srcId="{B8F33609-F55A-423D-9F03-371AA122FD1B}" destId="{460A7F4D-CD4A-40C2-B126-6BDDD0C2DD4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EC036A-9C88-4B88-A5B1-1FF8EA62658A}">
      <dsp:nvSpPr>
        <dsp:cNvPr id="0" name=""/>
        <dsp:cNvSpPr/>
      </dsp:nvSpPr>
      <dsp:spPr>
        <a:xfrm>
          <a:off x="0" y="0"/>
          <a:ext cx="6334506" cy="24568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kern="1200"/>
            <a:t>Zbroj svih otplatnih kvota mora biti jednak iznosu zajma.</a:t>
          </a:r>
          <a:endParaRPr lang="en-US" sz="3200" kern="1200"/>
        </a:p>
      </dsp:txBody>
      <dsp:txXfrm>
        <a:off x="71959" y="71959"/>
        <a:ext cx="3795141" cy="2312949"/>
      </dsp:txXfrm>
    </dsp:sp>
    <dsp:sp modelId="{2D0B68FD-C15D-4DF7-BD8F-ADC3CAE9B3F9}">
      <dsp:nvSpPr>
        <dsp:cNvPr id="0" name=""/>
        <dsp:cNvSpPr/>
      </dsp:nvSpPr>
      <dsp:spPr>
        <a:xfrm>
          <a:off x="1117853" y="3002838"/>
          <a:ext cx="6334506" cy="24568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kern="1200"/>
            <a:t>Zbroj svih otplatnih kvota i svih kamata jednak je zbroju svih anuiteta.</a:t>
          </a:r>
          <a:endParaRPr lang="en-US" sz="3200" kern="1200"/>
        </a:p>
      </dsp:txBody>
      <dsp:txXfrm>
        <a:off x="1189812" y="3074797"/>
        <a:ext cx="3475769" cy="2312949"/>
      </dsp:txXfrm>
    </dsp:sp>
    <dsp:sp modelId="{990C8C6B-E22E-4353-B024-55EE50606B9F}">
      <dsp:nvSpPr>
        <dsp:cNvPr id="0" name=""/>
        <dsp:cNvSpPr/>
      </dsp:nvSpPr>
      <dsp:spPr>
        <a:xfrm>
          <a:off x="4737541" y="1931370"/>
          <a:ext cx="1596964" cy="159696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5096858" y="1931370"/>
        <a:ext cx="878330" cy="12017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327A07-FBE5-4B48-ACD8-851AAD427D11}">
      <dsp:nvSpPr>
        <dsp:cNvPr id="0" name=""/>
        <dsp:cNvSpPr/>
      </dsp:nvSpPr>
      <dsp:spPr>
        <a:xfrm>
          <a:off x="1283" y="507350"/>
          <a:ext cx="4505585" cy="286104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13F0CC-39A4-47BF-8E42-A970EB3D9550}">
      <dsp:nvSpPr>
        <dsp:cNvPr id="0" name=""/>
        <dsp:cNvSpPr/>
      </dsp:nvSpPr>
      <dsp:spPr>
        <a:xfrm>
          <a:off x="501904" y="982940"/>
          <a:ext cx="4505585" cy="286104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200" kern="1200"/>
            <a:t>Model sa primarno danim anuitetima</a:t>
          </a:r>
          <a:endParaRPr lang="en-US" sz="4200" kern="1200"/>
        </a:p>
      </dsp:txBody>
      <dsp:txXfrm>
        <a:off x="585701" y="1066737"/>
        <a:ext cx="4337991" cy="2693452"/>
      </dsp:txXfrm>
    </dsp:sp>
    <dsp:sp modelId="{346609E0-B453-49E7-9E60-A37F71245CEF}">
      <dsp:nvSpPr>
        <dsp:cNvPr id="0" name=""/>
        <dsp:cNvSpPr/>
      </dsp:nvSpPr>
      <dsp:spPr>
        <a:xfrm>
          <a:off x="5508110" y="507350"/>
          <a:ext cx="4505585" cy="286104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169826-400F-42D7-B2D1-8990F98AFE01}">
      <dsp:nvSpPr>
        <dsp:cNvPr id="0" name=""/>
        <dsp:cNvSpPr/>
      </dsp:nvSpPr>
      <dsp:spPr>
        <a:xfrm>
          <a:off x="6008730" y="982940"/>
          <a:ext cx="4505585" cy="286104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200" kern="1200"/>
            <a:t>Model sa primarno danim otplatnim kvotama</a:t>
          </a:r>
          <a:endParaRPr lang="en-US" sz="4200" kern="1200"/>
        </a:p>
      </dsp:txBody>
      <dsp:txXfrm>
        <a:off x="6092527" y="1066737"/>
        <a:ext cx="4337991" cy="26934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4FF2E5-A074-4D39-AA24-564294CD4DB3}">
      <dsp:nvSpPr>
        <dsp:cNvPr id="0" name=""/>
        <dsp:cNvSpPr/>
      </dsp:nvSpPr>
      <dsp:spPr>
        <a:xfrm>
          <a:off x="0" y="490545"/>
          <a:ext cx="5257800" cy="107257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700" kern="1200"/>
            <a:t>U bilježnicu zapiši :</a:t>
          </a:r>
          <a:endParaRPr lang="en-US" sz="2700" kern="1200"/>
        </a:p>
      </dsp:txBody>
      <dsp:txXfrm>
        <a:off x="52359" y="542904"/>
        <a:ext cx="5153082" cy="967861"/>
      </dsp:txXfrm>
    </dsp:sp>
    <dsp:sp modelId="{2B6A6365-537A-4266-AFED-96FA9E11739D}">
      <dsp:nvSpPr>
        <dsp:cNvPr id="0" name=""/>
        <dsp:cNvSpPr/>
      </dsp:nvSpPr>
      <dsp:spPr>
        <a:xfrm>
          <a:off x="0" y="1640884"/>
          <a:ext cx="5257800" cy="1072579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700" kern="1200" dirty="0"/>
            <a:t>3 pojma koja su ti u potpunosti jasna a vezani su za današnji sata.</a:t>
          </a:r>
          <a:endParaRPr lang="en-US" sz="2700" kern="1200" dirty="0"/>
        </a:p>
      </dsp:txBody>
      <dsp:txXfrm>
        <a:off x="52359" y="1693243"/>
        <a:ext cx="5153082" cy="967861"/>
      </dsp:txXfrm>
    </dsp:sp>
    <dsp:sp modelId="{38AA6B6E-471D-42C2-A47D-B91F046AD039}">
      <dsp:nvSpPr>
        <dsp:cNvPr id="0" name=""/>
        <dsp:cNvSpPr/>
      </dsp:nvSpPr>
      <dsp:spPr>
        <a:xfrm>
          <a:off x="0" y="2791223"/>
          <a:ext cx="5257800" cy="1072579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700" kern="1200"/>
            <a:t>2 pojma koja poznaješ ali ti nisu naj jasniji.</a:t>
          </a:r>
          <a:endParaRPr lang="en-US" sz="2700" kern="1200"/>
        </a:p>
      </dsp:txBody>
      <dsp:txXfrm>
        <a:off x="52359" y="2843582"/>
        <a:ext cx="5153082" cy="967861"/>
      </dsp:txXfrm>
    </dsp:sp>
    <dsp:sp modelId="{460A7F4D-CD4A-40C2-B126-6BDDD0C2DD43}">
      <dsp:nvSpPr>
        <dsp:cNvPr id="0" name=""/>
        <dsp:cNvSpPr/>
      </dsp:nvSpPr>
      <dsp:spPr>
        <a:xfrm>
          <a:off x="0" y="3941563"/>
          <a:ext cx="5257800" cy="107257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700" kern="1200"/>
            <a:t>1 pojam koji ti nije jasan i potrebno ti je dodatno pojašnjenje.</a:t>
          </a:r>
          <a:endParaRPr lang="en-US" sz="2700" kern="1200"/>
        </a:p>
      </dsp:txBody>
      <dsp:txXfrm>
        <a:off x="52359" y="3993922"/>
        <a:ext cx="5153082" cy="9678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433D0BA-BFCC-45A1-9EF8-93AA16A84A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605033B-2B40-478F-83CB-04CCA16151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70BCBBF-84A0-4A62-9741-38436707D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8962-66FB-4BC1-BF0A-4858943607E3}" type="datetimeFigureOut">
              <a:rPr lang="hr-HR" smtClean="0"/>
              <a:t>26.6.2020.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E8FA509-E30D-498B-956E-2673C5A38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2DE0CCE-5187-43E2-ACB5-25DAA6348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41AC-8DA4-496E-85F9-1EB4DD53EC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55375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3C0A038-9FDF-4649-97D6-4278B5E3D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CFEF0F30-DA95-482A-B36F-E3EB8241A3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9384503-D456-416D-8127-22E4AA3E9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8962-66FB-4BC1-BF0A-4858943607E3}" type="datetimeFigureOut">
              <a:rPr lang="hr-HR" smtClean="0"/>
              <a:t>26.6.2020.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3F19BF8-1001-4031-A862-8CE8420B7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299CE35-5F09-4A12-9C7D-83E0F3805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41AC-8DA4-496E-85F9-1EB4DD53EC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2125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57E5F2FD-29D5-49B2-A50A-7D7D95E7C0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70D8FFCB-B40D-44A9-AF6F-33B175F805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128BB41-8E6C-4B05-8FD1-9FCBCA76E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8962-66FB-4BC1-BF0A-4858943607E3}" type="datetimeFigureOut">
              <a:rPr lang="hr-HR" smtClean="0"/>
              <a:t>26.6.2020.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5263B3B-95FF-4C43-9100-40688ACCD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8F68853-F441-4FA5-8E83-EC7000D7D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41AC-8DA4-496E-85F9-1EB4DD53EC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8483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2940699-E1BA-4D44-BE3F-E5CC5E690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E7B54C5-6A77-4965-941C-F0ABA4072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7C60BAA-055A-4257-BCC7-644CA1010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8962-66FB-4BC1-BF0A-4858943607E3}" type="datetimeFigureOut">
              <a:rPr lang="hr-HR" smtClean="0"/>
              <a:t>26.6.2020.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A52D14E-5C9E-4A37-93B8-E20F99961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6297DAD-48AA-4382-9E4C-CB4D162D7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41AC-8DA4-496E-85F9-1EB4DD53EC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55735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AB66217-0277-4956-9C79-2F3D342C6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7BE04552-64C9-46DE-B8C3-5D506C9E1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A6C170C-7DB8-436C-8165-872038195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8962-66FB-4BC1-BF0A-4858943607E3}" type="datetimeFigureOut">
              <a:rPr lang="hr-HR" smtClean="0"/>
              <a:t>26.6.2020.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7906A25-E50B-44BA-B62D-0BD097CC0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DF842A6-A25D-4711-A3A1-E31E36876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41AC-8DA4-496E-85F9-1EB4DD53EC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1090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CD0EB9D-C3A4-443A-9056-0FB751475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753EB82-0FDB-4AC2-AC78-BF8FC4F7CB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882B61BC-6A83-4CC5-86CB-06EFFE4BFD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3211A64A-BAD8-4545-9404-FEBBBC503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8962-66FB-4BC1-BF0A-4858943607E3}" type="datetimeFigureOut">
              <a:rPr lang="hr-HR" smtClean="0"/>
              <a:t>26.6.2020.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7BC0772B-C056-4DF4-A8E2-430C2D20B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1D409A87-2DF0-4694-BCC0-4FA39F4F6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41AC-8DA4-496E-85F9-1EB4DD53EC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49998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EB31B52-F946-4BE0-A0C3-5499DDD51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DA74036-3B91-42C1-9F22-76B35B634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9C462C1F-CA6C-491E-8CB3-6A48967C2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C97F545E-6010-4680-A0EF-5563582C7E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E2DAE280-F1F4-446D-85E0-BF30F21C42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B873679C-3922-4594-9542-284B010C8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8962-66FB-4BC1-BF0A-4858943607E3}" type="datetimeFigureOut">
              <a:rPr lang="hr-HR" smtClean="0"/>
              <a:t>26.6.2020.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6DA736F6-CF1A-4B4F-8DCC-4C4B9819E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2B7F4F11-7F34-4959-BA7E-1F27CD248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41AC-8DA4-496E-85F9-1EB4DD53EC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8767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84EF80C-7AD5-46F1-B621-E48C3B1F5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58EEB6EC-E548-4FBC-BD8B-AE9FF1090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8962-66FB-4BC1-BF0A-4858943607E3}" type="datetimeFigureOut">
              <a:rPr lang="hr-HR" smtClean="0"/>
              <a:t>26.6.2020.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14ECF214-496E-4F88-9888-299BE24D8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8F5AFAA0-DC1C-401F-8095-130447F7F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41AC-8DA4-496E-85F9-1EB4DD53EC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43171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016C7C89-319D-4AC7-B0FD-420C4F10B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8962-66FB-4BC1-BF0A-4858943607E3}" type="datetimeFigureOut">
              <a:rPr lang="hr-HR" smtClean="0"/>
              <a:t>26.6.2020.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18E58335-C311-43CC-AB2D-0D307839B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876520BE-1D24-4F2C-9620-569DA146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41AC-8DA4-496E-85F9-1EB4DD53EC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58897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38B3E9F-8FA1-413D-80BA-F15FDE0BB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26B27CA-BE61-4D2E-9B96-76ADC0F4B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04E07712-21D1-40C0-A2F7-6E79200F90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93607D0-B41C-4F8D-9B74-7ACBB8D45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8962-66FB-4BC1-BF0A-4858943607E3}" type="datetimeFigureOut">
              <a:rPr lang="hr-HR" smtClean="0"/>
              <a:t>26.6.2020.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3A7CB9D4-8E7A-4771-9A06-8583C61B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03FA3E4-77B6-4917-8919-FB9C7E040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41AC-8DA4-496E-85F9-1EB4DD53EC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3304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330F5BE-AF06-45D7-9AE5-3030C23B4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7379FF74-A2D2-4DAC-895A-F45B0FFEFE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90B2D254-CD24-448B-8160-512757E64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384BA49A-532A-41A6-8F4B-73F8A0AA4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48962-66FB-4BC1-BF0A-4858943607E3}" type="datetimeFigureOut">
              <a:rPr lang="hr-HR" smtClean="0"/>
              <a:t>26.6.2020.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2703BAE8-2442-48A7-8BEF-8686C4D0E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46D1DD91-1841-4DD2-9FA0-F2B211A33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41AC-8DA4-496E-85F9-1EB4DD53EC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17696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43E91BEA-762A-42AC-B58F-11F168F06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929F9F1F-9DA7-4829-95AD-76F066848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0A3ACF2-98BC-4624-95D4-B10EFBBF1B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48962-66FB-4BC1-BF0A-4858943607E3}" type="datetimeFigureOut">
              <a:rPr lang="hr-HR" smtClean="0"/>
              <a:t>26.6.2020.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FE08F73-832E-471B-A6CE-848093B336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B8E4379-8F45-4091-9228-56320479E5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841AC-8DA4-496E-85F9-1EB4DD53EC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6704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9" name="Freeform: Shape 28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1" name="Freeform: Shape 30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0B5F82FB-3E72-4B11-A1FD-DC973FFE2B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hr-HR" sz="7200"/>
              <a:t>ZAJAM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325234C-9FF7-43BE-B345-18DF9E628E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 fontScale="62500" lnSpcReduction="20000"/>
          </a:bodyPr>
          <a:lstStyle/>
          <a:p>
            <a:r>
              <a:rPr lang="hr-HR" sz="2800" dirty="0"/>
              <a:t>Zlata Bilandžija</a:t>
            </a:r>
          </a:p>
          <a:p>
            <a:r>
              <a:rPr lang="hr-HR" sz="2800" dirty="0"/>
              <a:t>25.3.2020.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09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DB4664E5-E28D-4BF5-89FA-EB58BAC077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491" r="9089" b="9198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56508213-870D-4B0F-989D-B0E3EF2B0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rmAutofit/>
          </a:bodyPr>
          <a:lstStyle/>
          <a:p>
            <a:r>
              <a:rPr lang="hr-HR" sz="2800"/>
              <a:t>Osnovno o zajmovima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39FF1BA-51CF-42D1-87F9-95265532D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4010406" cy="3207258"/>
          </a:xfrm>
        </p:spPr>
        <p:txBody>
          <a:bodyPr anchor="t">
            <a:normAutofit/>
          </a:bodyPr>
          <a:lstStyle/>
          <a:p>
            <a:r>
              <a:rPr lang="hr-HR" sz="1700" dirty="0"/>
              <a:t>Zajam je imovinsko pravni odnos između davatelja zajma ( kreditora, vjerovnika) i korisnika zajma( dužnika, debitora)</a:t>
            </a:r>
          </a:p>
          <a:p>
            <a:pPr marL="0" indent="0">
              <a:buNone/>
            </a:pPr>
            <a:endParaRPr lang="hr-HR" sz="1700" dirty="0"/>
          </a:p>
          <a:p>
            <a:r>
              <a:rPr lang="hr-HR" sz="1700" dirty="0"/>
              <a:t>Zajam se odobrava na temelju ugovora koji zaključuje kreditor (obično banka) i korisnik zajma (poduzeće ili individualna osoba).</a:t>
            </a:r>
          </a:p>
          <a:p>
            <a:pPr marL="0" indent="0">
              <a:buNone/>
            </a:pPr>
            <a:endParaRPr lang="hr-HR" sz="1700" dirty="0"/>
          </a:p>
        </p:txBody>
      </p:sp>
    </p:spTree>
    <p:extLst>
      <p:ext uri="{BB962C8B-B14F-4D97-AF65-F5344CB8AC3E}">
        <p14:creationId xmlns:p14="http://schemas.microsoft.com/office/powerpoint/2010/main" val="377074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94AA2BD-2E3F-4B1D-8127-5744B81153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52A5C4E8-90BB-4C63-A194-65DE2A148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987552"/>
            <a:ext cx="4485861" cy="1088136"/>
          </a:xfrm>
        </p:spPr>
        <p:txBody>
          <a:bodyPr anchor="b">
            <a:normAutofit/>
          </a:bodyPr>
          <a:lstStyle/>
          <a:p>
            <a:endParaRPr lang="hr-HR" sz="34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BD02261-2DC8-4AA8-9E16-7751AE8924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D752CF2-2291-40B5-B462-C17B174C10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6000"/>
            <a:ext cx="43891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D41CA4A-FEE7-489B-97B7-B98DEA585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79" y="2688336"/>
            <a:ext cx="4498848" cy="3584448"/>
          </a:xfrm>
        </p:spPr>
        <p:txBody>
          <a:bodyPr anchor="t">
            <a:normAutofit/>
          </a:bodyPr>
          <a:lstStyle/>
          <a:p>
            <a:r>
              <a:rPr lang="hr-HR" sz="1800" dirty="0"/>
              <a:t>U ugovoru se, između ostalog, određuje:</a:t>
            </a:r>
          </a:p>
          <a:p>
            <a:pPr marL="0" indent="0">
              <a:buNone/>
            </a:pPr>
            <a:r>
              <a:rPr lang="hr-HR" sz="1800" dirty="0"/>
              <a:t>	iznos zajma,</a:t>
            </a:r>
          </a:p>
          <a:p>
            <a:pPr marL="0" indent="0">
              <a:buNone/>
            </a:pPr>
            <a:r>
              <a:rPr lang="hr-HR" sz="1800" dirty="0"/>
              <a:t>	kamatna stopa,</a:t>
            </a:r>
          </a:p>
          <a:p>
            <a:pPr marL="0" indent="0">
              <a:buNone/>
            </a:pPr>
            <a:r>
              <a:rPr lang="hr-HR" sz="1800" dirty="0"/>
              <a:t>	način obračuna kamata,</a:t>
            </a:r>
          </a:p>
          <a:p>
            <a:pPr marL="0" indent="0">
              <a:buNone/>
            </a:pPr>
            <a:r>
              <a:rPr lang="hr-HR" sz="1800" dirty="0"/>
              <a:t>	vrijeme otplate,</a:t>
            </a:r>
          </a:p>
          <a:p>
            <a:pPr marL="0" indent="0">
              <a:buNone/>
            </a:pPr>
            <a:r>
              <a:rPr lang="hr-HR" sz="1800" dirty="0"/>
              <a:t>	način otplate.</a:t>
            </a:r>
          </a:p>
          <a:p>
            <a:endParaRPr lang="hr-HR" sz="1800" dirty="0"/>
          </a:p>
        </p:txBody>
      </p:sp>
      <p:pic>
        <p:nvPicPr>
          <p:cNvPr id="4" name="Slika 3" descr="Slika na kojoj se prikazuje crtež, sjedenje, crveno&#10;&#10;Opis je automatski generiran">
            <a:extLst>
              <a:ext uri="{FF2B5EF4-FFF2-40B4-BE49-F238E27FC236}">
                <a16:creationId xmlns:a16="http://schemas.microsoft.com/office/drawing/2014/main" id="{753A9803-8EBB-4CE3-B4BA-BB771CCF7F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899" r="-1" b="-1"/>
          <a:stretch/>
        </p:blipFill>
        <p:spPr>
          <a:xfrm>
            <a:off x="5308052" y="10"/>
            <a:ext cx="6883948" cy="685799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35276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019B5FCB-CFED-4F50-B575-61ADDD7AC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919141"/>
          </a:xfrm>
        </p:spPr>
        <p:txBody>
          <a:bodyPr anchor="b">
            <a:normAutofit/>
          </a:bodyPr>
          <a:lstStyle/>
          <a:p>
            <a:r>
              <a:rPr lang="hr-HR" sz="3300" b="1" dirty="0"/>
              <a:t/>
            </a:r>
            <a:br>
              <a:rPr lang="hr-HR" sz="3300" b="1" dirty="0"/>
            </a:br>
            <a:r>
              <a:rPr lang="hr-HR" sz="3300" dirty="0">
                <a:latin typeface="+mn-lt"/>
              </a:rPr>
              <a:t>Anuitet je iznos koji plaća korisnik zajma, a sastoji se od dva dijela:</a:t>
            </a:r>
            <a:r>
              <a:rPr lang="hr-HR" sz="3300" b="1" dirty="0"/>
              <a:t/>
            </a:r>
            <a:br>
              <a:rPr lang="hr-HR" sz="3300" b="1" dirty="0"/>
            </a:br>
            <a:endParaRPr lang="hr-HR" sz="33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2899927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2776031"/>
            <a:ext cx="1873457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09F6BA5-8909-4CCD-AF42-3A279EF55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037087"/>
            <a:ext cx="10509504" cy="3205868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</a:pPr>
            <a:endParaRPr lang="en-US" sz="2200" b="1" dirty="0"/>
          </a:p>
          <a:p>
            <a:r>
              <a:rPr lang="hr-HR" sz="2200" u="sng" dirty="0"/>
              <a:t>otplatne kvote </a:t>
            </a:r>
          </a:p>
          <a:p>
            <a:pPr marL="0" indent="0">
              <a:buNone/>
            </a:pPr>
            <a:r>
              <a:rPr lang="hr-HR" sz="2200" dirty="0"/>
              <a:t>	dio kojim se otplaćuje temeljni dug i </a:t>
            </a:r>
            <a:r>
              <a:rPr lang="hr-HR" sz="2200" dirty="0" err="1"/>
              <a:t>interkalarna</a:t>
            </a:r>
            <a:r>
              <a:rPr lang="hr-HR" sz="2200" dirty="0"/>
              <a:t> kamata ako nije plaćena, </a:t>
            </a:r>
          </a:p>
          <a:p>
            <a:pPr>
              <a:buFont typeface="Wingdings" pitchFamily="2" charset="2"/>
              <a:buChar char="Ø"/>
            </a:pPr>
            <a:endParaRPr lang="en-US" sz="2200" dirty="0"/>
          </a:p>
          <a:p>
            <a:r>
              <a:rPr lang="hr-HR" sz="2200" u="sng" dirty="0"/>
              <a:t>složenih kamata </a:t>
            </a:r>
          </a:p>
          <a:p>
            <a:pPr marL="0" indent="0">
              <a:buNone/>
            </a:pPr>
            <a:r>
              <a:rPr lang="hr-HR" sz="2200" dirty="0"/>
              <a:t>	dio kojim se plaća naknada za korištenje ustupljenih financijskih 	sredstava.</a:t>
            </a:r>
            <a:endParaRPr lang="en-US" sz="2200" dirty="0"/>
          </a:p>
          <a:p>
            <a:endParaRPr lang="hr-HR" sz="2200" dirty="0"/>
          </a:p>
        </p:txBody>
      </p:sp>
    </p:spTree>
    <p:extLst>
      <p:ext uri="{BB962C8B-B14F-4D97-AF65-F5344CB8AC3E}">
        <p14:creationId xmlns:p14="http://schemas.microsoft.com/office/powerpoint/2010/main" val="3483819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0">
            <a:extLst>
              <a:ext uri="{FF2B5EF4-FFF2-40B4-BE49-F238E27FC236}">
                <a16:creationId xmlns:a16="http://schemas.microsoft.com/office/drawing/2014/main" id="{139AB947-785D-482B-A71B-C1C825A20DC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Freeform: Shape 12">
            <a:extLst>
              <a:ext uri="{FF2B5EF4-FFF2-40B4-BE49-F238E27FC236}">
                <a16:creationId xmlns:a16="http://schemas.microsoft.com/office/drawing/2014/main" id="{468A839C-B241-4F23-9A1D-CBCAFE6F50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096002" cy="6858000"/>
          </a:xfrm>
          <a:custGeom>
            <a:avLst/>
            <a:gdLst>
              <a:gd name="connsiteX0" fmla="*/ 0 w 6096002"/>
              <a:gd name="connsiteY0" fmla="*/ 0 h 6858000"/>
              <a:gd name="connsiteX1" fmla="*/ 4885967 w 6096002"/>
              <a:gd name="connsiteY1" fmla="*/ 0 h 6858000"/>
              <a:gd name="connsiteX2" fmla="*/ 4946007 w 6096002"/>
              <a:gd name="connsiteY2" fmla="*/ 69271 h 6858000"/>
              <a:gd name="connsiteX3" fmla="*/ 6096002 w 6096002"/>
              <a:gd name="connsiteY3" fmla="*/ 3429000 h 6858000"/>
              <a:gd name="connsiteX4" fmla="*/ 4946007 w 6096002"/>
              <a:gd name="connsiteY4" fmla="*/ 6788730 h 6858000"/>
              <a:gd name="connsiteX5" fmla="*/ 4885967 w 6096002"/>
              <a:gd name="connsiteY5" fmla="*/ 6858000 h 6858000"/>
              <a:gd name="connsiteX6" fmla="*/ 0 w 609600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2" h="6858000">
                <a:moveTo>
                  <a:pt x="0" y="0"/>
                </a:moveTo>
                <a:lnTo>
                  <a:pt x="4885967" y="0"/>
                </a:lnTo>
                <a:lnTo>
                  <a:pt x="4946007" y="69271"/>
                </a:lnTo>
                <a:cubicBezTo>
                  <a:pt x="5656533" y="929100"/>
                  <a:pt x="6096002" y="2116944"/>
                  <a:pt x="6096002" y="3429000"/>
                </a:cubicBezTo>
                <a:cubicBezTo>
                  <a:pt x="6096002" y="4741056"/>
                  <a:pt x="5656533" y="5928900"/>
                  <a:pt x="4946007" y="6788730"/>
                </a:cubicBezTo>
                <a:lnTo>
                  <a:pt x="4885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3" name="Freeform: Shape 14">
            <a:extLst>
              <a:ext uri="{FF2B5EF4-FFF2-40B4-BE49-F238E27FC236}">
                <a16:creationId xmlns:a16="http://schemas.microsoft.com/office/drawing/2014/main" id="{AF68CAD5-0452-48EC-94D8-91ED8F5EB7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85370" cy="6858000"/>
          </a:xfrm>
          <a:custGeom>
            <a:avLst/>
            <a:gdLst>
              <a:gd name="connsiteX0" fmla="*/ 0 w 6085370"/>
              <a:gd name="connsiteY0" fmla="*/ 0 h 6858000"/>
              <a:gd name="connsiteX1" fmla="*/ 4875335 w 6085370"/>
              <a:gd name="connsiteY1" fmla="*/ 0 h 6858000"/>
              <a:gd name="connsiteX2" fmla="*/ 4935375 w 6085370"/>
              <a:gd name="connsiteY2" fmla="*/ 69271 h 6858000"/>
              <a:gd name="connsiteX3" fmla="*/ 6085370 w 6085370"/>
              <a:gd name="connsiteY3" fmla="*/ 3429000 h 6858000"/>
              <a:gd name="connsiteX4" fmla="*/ 4935375 w 6085370"/>
              <a:gd name="connsiteY4" fmla="*/ 6788730 h 6858000"/>
              <a:gd name="connsiteX5" fmla="*/ 4875335 w 6085370"/>
              <a:gd name="connsiteY5" fmla="*/ 6858000 h 6858000"/>
              <a:gd name="connsiteX6" fmla="*/ 0 w 60853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5370" h="6858000">
                <a:moveTo>
                  <a:pt x="0" y="0"/>
                </a:moveTo>
                <a:lnTo>
                  <a:pt x="4875335" y="0"/>
                </a:lnTo>
                <a:lnTo>
                  <a:pt x="4935375" y="69271"/>
                </a:lnTo>
                <a:cubicBezTo>
                  <a:pt x="5645901" y="929100"/>
                  <a:pt x="6085370" y="2116944"/>
                  <a:pt x="6085370" y="3429000"/>
                </a:cubicBezTo>
                <a:cubicBezTo>
                  <a:pt x="6085370" y="4741056"/>
                  <a:pt x="5645901" y="5928900"/>
                  <a:pt x="4935375" y="6788730"/>
                </a:cubicBezTo>
                <a:lnTo>
                  <a:pt x="487533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FB4AF0FD-2483-4965-BFB6-279239AEF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912" y="859536"/>
            <a:ext cx="4837176" cy="1170432"/>
          </a:xfrm>
        </p:spPr>
        <p:txBody>
          <a:bodyPr anchor="b">
            <a:normAutofit/>
          </a:bodyPr>
          <a:lstStyle/>
          <a:p>
            <a:endParaRPr lang="hr-HR" sz="3400"/>
          </a:p>
        </p:txBody>
      </p:sp>
      <p:sp>
        <p:nvSpPr>
          <p:cNvPr id="24" name="Rectangle 16">
            <a:extLst>
              <a:ext uri="{FF2B5EF4-FFF2-40B4-BE49-F238E27FC236}">
                <a16:creationId xmlns:a16="http://schemas.microsoft.com/office/drawing/2014/main" id="{F89F292F-513F-4E95-9E51-6B736F17BD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03236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18">
            <a:extLst>
              <a:ext uri="{FF2B5EF4-FFF2-40B4-BE49-F238E27FC236}">
                <a16:creationId xmlns:a16="http://schemas.microsoft.com/office/drawing/2014/main" id="{13A52E0E-6908-496E-BB67-DDBF1EEC3B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92" y="2185062"/>
            <a:ext cx="49377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40B04BE-4396-4352-8E3B-FA521C016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12" y="2431596"/>
            <a:ext cx="5491294" cy="2467556"/>
          </a:xfrm>
        </p:spPr>
        <p:txBody>
          <a:bodyPr>
            <a:normAutofit/>
          </a:bodyPr>
          <a:lstStyle/>
          <a:p>
            <a:r>
              <a:rPr lang="hr-HR" sz="1800" dirty="0"/>
              <a:t>Otplata zajma vodi se pregledno prema rokovima otplate i prikazuje  tablicom koja se zove</a:t>
            </a:r>
            <a:r>
              <a:rPr lang="hr-HR" sz="1800" i="1" dirty="0"/>
              <a:t>  </a:t>
            </a:r>
            <a:r>
              <a:rPr lang="hr-HR" sz="1800" i="1" u="sng" dirty="0"/>
              <a:t>plan otplate ili otplatna tablica.</a:t>
            </a:r>
          </a:p>
          <a:p>
            <a:pPr marL="0" indent="0">
              <a:buNone/>
            </a:pPr>
            <a:endParaRPr lang="hr-HR" sz="1800" u="sng" dirty="0"/>
          </a:p>
          <a:p>
            <a:pPr marL="0" indent="0">
              <a:buNone/>
            </a:pPr>
            <a:endParaRPr lang="en-US" sz="1800" u="sng" dirty="0"/>
          </a:p>
          <a:p>
            <a:r>
              <a:rPr lang="hr-HR" sz="1800" dirty="0"/>
              <a:t>Kamate se mogu obračunavati na kraju ili na početku obračunskog razdoblja</a:t>
            </a:r>
          </a:p>
          <a:p>
            <a:endParaRPr lang="hr-HR" sz="1800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2CB07D44-195E-4166-8578-9E9B029A1C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7840" y="1595887"/>
            <a:ext cx="5225494" cy="1214926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C3ED2AFC-07FF-4305-B593-2ECE983D29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7841" y="2282789"/>
            <a:ext cx="5225493" cy="1214926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5F40E65A-D05D-4FA2-ACA5-F582C31543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6168" y="2745337"/>
            <a:ext cx="5289870" cy="122989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18" name="Slika 17">
            <a:extLst>
              <a:ext uri="{FF2B5EF4-FFF2-40B4-BE49-F238E27FC236}">
                <a16:creationId xmlns:a16="http://schemas.microsoft.com/office/drawing/2014/main" id="{B1716274-AF53-4D33-A296-BD055BED9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8263" y="3497715"/>
            <a:ext cx="5289870" cy="122989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443351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C68A55F-7B32-44D8-AEE5-1AF4053265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F841778-6AE5-4E18-AD66-515617BBA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429030"/>
            <a:ext cx="2834640" cy="5457589"/>
          </a:xfrm>
        </p:spPr>
        <p:txBody>
          <a:bodyPr anchor="ctr">
            <a:normAutofit/>
          </a:bodyPr>
          <a:lstStyle/>
          <a:p>
            <a:r>
              <a:rPr lang="hr-HR" sz="4000">
                <a:latin typeface="+mn-lt"/>
              </a:rPr>
              <a:t>Kad je plan otplate gotov provode se kontrole: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D1AAA2C-FBBE-42AA-B869-31D524B765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5320" y="6112341"/>
            <a:ext cx="10835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F937BBF-9326-4230-AB1B-F1795E3505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045208" y="4686084"/>
            <a:ext cx="54864" cy="2834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2FDDE518-25EA-44B4-A9C5-F750D83543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0267451"/>
              </p:ext>
            </p:extLst>
          </p:nvPr>
        </p:nvGraphicFramePr>
        <p:xfrm>
          <a:off x="4041648" y="429030"/>
          <a:ext cx="7452360" cy="5459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8783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F47885E-430C-48DD-9224-D26066465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hr-HR"/>
              <a:t>Dva najčešće korištena modela amortizacije zajma su:</a:t>
            </a:r>
          </a:p>
        </p:txBody>
      </p:sp>
      <p:graphicFrame>
        <p:nvGraphicFramePr>
          <p:cNvPr id="5" name="Rezervirano mjesto sadržaja 2">
            <a:extLst>
              <a:ext uri="{FF2B5EF4-FFF2-40B4-BE49-F238E27FC236}">
                <a16:creationId xmlns:a16="http://schemas.microsoft.com/office/drawing/2014/main" id="{19380145-D528-4C69-9E76-992EF7521F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466640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3711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1DDC711-3A63-44DD-92A2-7BF6F1761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45" y="621792"/>
            <a:ext cx="5181503" cy="5504688"/>
          </a:xfrm>
        </p:spPr>
        <p:txBody>
          <a:bodyPr>
            <a:normAutofit/>
          </a:bodyPr>
          <a:lstStyle/>
          <a:p>
            <a:r>
              <a:rPr lang="hr-HR" sz="4800" b="1" dirty="0"/>
              <a:t>3-2-1</a:t>
            </a: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2F56F8EA-3356-4455-9899-320874F6E4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2" name="Rezervirano mjesto sadržaja 2">
            <a:extLst>
              <a:ext uri="{FF2B5EF4-FFF2-40B4-BE49-F238E27FC236}">
                <a16:creationId xmlns:a16="http://schemas.microsoft.com/office/drawing/2014/main" id="{384AD8E8-5EDE-4FC8-BABD-882D321024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3298638"/>
              </p:ext>
            </p:extLst>
          </p:nvPr>
        </p:nvGraphicFramePr>
        <p:xfrm>
          <a:off x="6099048" y="621792"/>
          <a:ext cx="525780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77221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187</Words>
  <Application>Microsoft Office PowerPoint</Application>
  <PresentationFormat>Široki zaslon</PresentationFormat>
  <Paragraphs>35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Tema sustava Office</vt:lpstr>
      <vt:lpstr>ZAJAM</vt:lpstr>
      <vt:lpstr>Osnovno o zajmovima</vt:lpstr>
      <vt:lpstr>PowerPoint prezentacija</vt:lpstr>
      <vt:lpstr> Anuitet je iznos koji plaća korisnik zajma, a sastoji se od dva dijela: </vt:lpstr>
      <vt:lpstr>PowerPoint prezentacija</vt:lpstr>
      <vt:lpstr>Kad je plan otplate gotov provode se kontrole:</vt:lpstr>
      <vt:lpstr>Dva najčešće korištena modela amortizacije zajma su:</vt:lpstr>
      <vt:lpstr>3-2-1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ZAJAM</dc:title>
  <dc:creator>Zlata Bilandžija</dc:creator>
  <cp:lastModifiedBy>Windows korisnik</cp:lastModifiedBy>
  <cp:revision>2</cp:revision>
  <dcterms:created xsi:type="dcterms:W3CDTF">2020-06-26T13:09:23Z</dcterms:created>
  <dcterms:modified xsi:type="dcterms:W3CDTF">2020-06-26T19:05:55Z</dcterms:modified>
</cp:coreProperties>
</file>