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83" r:id="rId8"/>
    <p:sldId id="284" r:id="rId9"/>
    <p:sldId id="285" r:id="rId10"/>
    <p:sldId id="287" r:id="rId11"/>
    <p:sldId id="267" r:id="rId12"/>
    <p:sldId id="273" r:id="rId13"/>
    <p:sldId id="270" r:id="rId14"/>
    <p:sldId id="271" r:id="rId15"/>
    <p:sldId id="275" r:id="rId16"/>
    <p:sldId id="272" r:id="rId17"/>
    <p:sldId id="274" r:id="rId18"/>
    <p:sldId id="278" r:id="rId19"/>
    <p:sldId id="279" r:id="rId20"/>
    <p:sldId id="280" r:id="rId21"/>
    <p:sldId id="28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38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7E097E-ED5D-40A3-85B3-DFB0565E8591}" type="datetimeFigureOut">
              <a:rPr lang="hr-HR" smtClean="0"/>
              <a:t>26.6.2020.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9259-53E1-41C5-872D-FD7E39283B08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598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489259-53E1-41C5-872D-FD7E39283B08}" type="slidenum">
              <a:rPr lang="hr-HR" smtClean="0"/>
              <a:t>21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01681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698D7-5EFF-4D77-BDB2-F0887168306D}" type="datetimeFigureOut">
              <a:rPr lang="en-US" smtClean="0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pPr>
              <a:defRPr/>
            </a:pPr>
            <a:fld id="{B33DA70D-DD4D-43FB-B054-8112EC66E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35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698D7-5EFF-4D77-BDB2-F0887168306D}" type="datetimeFigureOut">
              <a:rPr lang="en-US" smtClean="0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DA70D-DD4D-43FB-B054-8112EC66E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71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698D7-5EFF-4D77-BDB2-F0887168306D}" type="datetimeFigureOut">
              <a:rPr lang="en-US" smtClean="0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DA70D-DD4D-43FB-B054-8112EC66E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001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698D7-5EFF-4D77-BDB2-F0887168306D}" type="datetimeFigureOut">
              <a:rPr lang="en-US" smtClean="0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DA70D-DD4D-43FB-B054-8112EC66E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38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38698D7-5EFF-4D77-BDB2-F0887168306D}" type="datetimeFigureOut">
              <a:rPr lang="en-US" smtClean="0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B33DA70D-DD4D-43FB-B054-8112EC66E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64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698D7-5EFF-4D77-BDB2-F0887168306D}" type="datetimeFigureOut">
              <a:rPr lang="en-US" smtClean="0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DA70D-DD4D-43FB-B054-8112EC66E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0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698D7-5EFF-4D77-BDB2-F0887168306D}" type="datetimeFigureOut">
              <a:rPr lang="en-US" smtClean="0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DA70D-DD4D-43FB-B054-8112EC66E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5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38698D7-5EFF-4D77-BDB2-F0887168306D}" type="datetimeFigureOut">
              <a:rPr lang="en-US" smtClean="0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DA70D-DD4D-43FB-B054-8112EC66E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72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698D7-5EFF-4D77-BDB2-F0887168306D}" type="datetimeFigureOut">
              <a:rPr lang="en-US" smtClean="0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DA70D-DD4D-43FB-B054-8112EC66E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842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698D7-5EFF-4D77-BDB2-F0887168306D}" type="datetimeFigureOut">
              <a:rPr lang="en-US" smtClean="0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DA70D-DD4D-43FB-B054-8112EC66E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5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38698D7-5EFF-4D77-BDB2-F0887168306D}" type="datetimeFigureOut">
              <a:rPr lang="en-US" smtClean="0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DA70D-DD4D-43FB-B054-8112EC66E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92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738698D7-5EFF-4D77-BDB2-F0887168306D}" type="datetimeFigureOut">
              <a:rPr lang="en-US" smtClean="0"/>
              <a:pPr>
                <a:defRPr/>
              </a:pPr>
              <a:t>6/26/2020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33DA70D-DD4D-43FB-B054-8112EC66EC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2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b="1" i="1" u="sng">
                <a:solidFill>
                  <a:srgbClr val="FF0000"/>
                </a:solidFill>
              </a:rPr>
              <a:t>POTROŠAČKI  KREDIT</a:t>
            </a:r>
            <a:endParaRPr lang="en-US" i="1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Zlata Bilandžija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Siječanj/Veljača 2020.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797814" y="978010"/>
            <a:ext cx="3891468" cy="1831344"/>
          </a:xfrm>
        </p:spPr>
        <p:txBody>
          <a:bodyPr>
            <a:normAutofit/>
          </a:bodyPr>
          <a:lstStyle/>
          <a:p>
            <a:r>
              <a:rPr lang="hr-HR" sz="2900" dirty="0"/>
              <a:t/>
            </a:r>
            <a:br>
              <a:rPr lang="hr-HR" sz="2900" dirty="0"/>
            </a:br>
            <a:r>
              <a:rPr lang="hr-HR" sz="2900" b="1" dirty="0"/>
              <a:t> </a:t>
            </a:r>
            <a:r>
              <a:rPr lang="hr-HR" sz="2900" dirty="0"/>
              <a:t>mjesečne rate su:</a:t>
            </a:r>
            <a:r>
              <a:rPr lang="en-US" sz="2900" dirty="0"/>
              <a:t/>
            </a:r>
            <a:br>
              <a:rPr lang="en-US" sz="2900" dirty="0"/>
            </a:br>
            <a:r>
              <a:rPr lang="en-US" sz="2900" dirty="0"/>
              <a:t/>
            </a:r>
            <a:br>
              <a:rPr lang="en-US" sz="2900" dirty="0"/>
            </a:br>
            <a:endParaRPr lang="sr-Latn-CS" sz="2900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97814" y="3029446"/>
            <a:ext cx="3891468" cy="3142753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hr-HR" dirty="0"/>
              <a:t> </a:t>
            </a:r>
            <a:endParaRPr lang="en-US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16892" y="3398744"/>
            <a:ext cx="3657600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4A65BCE4-8466-4E88-8FF2-24524F3A2B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668" y="1673352"/>
            <a:ext cx="2626614" cy="3502152"/>
          </a:xfrm>
          <a:custGeom>
            <a:avLst/>
            <a:gdLst>
              <a:gd name="connsiteX0" fmla="*/ 1751076 w 3502152"/>
              <a:gd name="connsiteY0" fmla="*/ 228600 h 3502152"/>
              <a:gd name="connsiteX1" fmla="*/ 228600 w 3502152"/>
              <a:gd name="connsiteY1" fmla="*/ 1751076 h 3502152"/>
              <a:gd name="connsiteX2" fmla="*/ 1751076 w 3502152"/>
              <a:gd name="connsiteY2" fmla="*/ 3273552 h 3502152"/>
              <a:gd name="connsiteX3" fmla="*/ 3273552 w 3502152"/>
              <a:gd name="connsiteY3" fmla="*/ 1751076 h 3502152"/>
              <a:gd name="connsiteX4" fmla="*/ 1751076 w 3502152"/>
              <a:gd name="connsiteY4" fmla="*/ 228600 h 3502152"/>
              <a:gd name="connsiteX5" fmla="*/ 1751076 w 3502152"/>
              <a:gd name="connsiteY5" fmla="*/ 0 h 3502152"/>
              <a:gd name="connsiteX6" fmla="*/ 3502152 w 3502152"/>
              <a:gd name="connsiteY6" fmla="*/ 1751076 h 3502152"/>
              <a:gd name="connsiteX7" fmla="*/ 1751076 w 3502152"/>
              <a:gd name="connsiteY7" fmla="*/ 3502152 h 3502152"/>
              <a:gd name="connsiteX8" fmla="*/ 0 w 3502152"/>
              <a:gd name="connsiteY8" fmla="*/ 1751076 h 3502152"/>
              <a:gd name="connsiteX9" fmla="*/ 1751076 w 3502152"/>
              <a:gd name="connsiteY9" fmla="*/ 0 h 350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2152" h="3502152">
                <a:moveTo>
                  <a:pt x="1751076" y="228600"/>
                </a:moveTo>
                <a:cubicBezTo>
                  <a:pt x="910236" y="228600"/>
                  <a:pt x="228600" y="910236"/>
                  <a:pt x="228600" y="1751076"/>
                </a:cubicBezTo>
                <a:cubicBezTo>
                  <a:pt x="228600" y="2591916"/>
                  <a:pt x="910236" y="3273552"/>
                  <a:pt x="1751076" y="3273552"/>
                </a:cubicBezTo>
                <a:cubicBezTo>
                  <a:pt x="2591916" y="3273552"/>
                  <a:pt x="3273552" y="2591916"/>
                  <a:pt x="3273552" y="1751076"/>
                </a:cubicBezTo>
                <a:cubicBezTo>
                  <a:pt x="3273552" y="910236"/>
                  <a:pt x="2591916" y="228600"/>
                  <a:pt x="1751076" y="228600"/>
                </a:cubicBezTo>
                <a:close/>
                <a:moveTo>
                  <a:pt x="1751076" y="0"/>
                </a:moveTo>
                <a:cubicBezTo>
                  <a:pt x="2718169" y="0"/>
                  <a:pt x="3502152" y="783983"/>
                  <a:pt x="3502152" y="1751076"/>
                </a:cubicBezTo>
                <a:cubicBezTo>
                  <a:pt x="3502152" y="2718169"/>
                  <a:pt x="2718169" y="3502152"/>
                  <a:pt x="1751076" y="3502152"/>
                </a:cubicBezTo>
                <a:cubicBezTo>
                  <a:pt x="783983" y="3502152"/>
                  <a:pt x="0" y="2718169"/>
                  <a:pt x="0" y="1751076"/>
                </a:cubicBezTo>
                <a:cubicBezTo>
                  <a:pt x="0" y="783983"/>
                  <a:pt x="783983" y="0"/>
                  <a:pt x="17510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C9B0630D-5E49-4BF7-8CF1-7DECD4B08B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A7E3DF29-A3BC-402A-A498-16B2DF18131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1B14D33E-BADF-4271-ACE1-06D8199FF5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pic>
        <p:nvPicPr>
          <p:cNvPr id="23" name="Picture 1">
            <a:extLst>
              <a:ext uri="{FF2B5EF4-FFF2-40B4-BE49-F238E27FC236}">
                <a16:creationId xmlns:a16="http://schemas.microsoft.com/office/drawing/2014/main" id="{E79A3EE1-DB13-494C-9160-0736CC4B69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64443" y="2809354"/>
            <a:ext cx="1643063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">
            <a:extLst>
              <a:ext uri="{FF2B5EF4-FFF2-40B4-BE49-F238E27FC236}">
                <a16:creationId xmlns:a16="http://schemas.microsoft.com/office/drawing/2014/main" id="{71C470C5-ADAE-4CC8-9B13-276CC416A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92520" y="5300663"/>
            <a:ext cx="6437313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6470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700" b="1" u="sng" dirty="0"/>
              <a:t>PRIMJER 1:</a:t>
            </a:r>
            <a:r>
              <a:rPr lang="hr-HR" sz="2700" b="1" dirty="0"/>
              <a:t> </a:t>
            </a:r>
            <a:r>
              <a:rPr lang="hr-HR" sz="2700" dirty="0"/>
              <a:t>Odobren je potrošački kredit od 15 000 kn, rok vraćanja 12 mjeseci uz 9% godišnju kamatu. Kolike su mjesečne rate?</a:t>
            </a:r>
            <a:r>
              <a:rPr lang="en-US" dirty="0"/>
              <a:t/>
            </a:r>
            <a:br>
              <a:rPr lang="en-US" dirty="0"/>
            </a:b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856983" cy="5301208"/>
          </a:xfrm>
        </p:spPr>
        <p:txBody>
          <a:bodyPr rtlCol="0">
            <a:normAutofit fontScale="85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hr-HR" dirty="0"/>
              <a:t> Nema učešća, tj. P = 0, tj. C</a:t>
            </a:r>
            <a:r>
              <a:rPr lang="hr-HR" baseline="-25000" dirty="0"/>
              <a:t>1</a:t>
            </a:r>
            <a:r>
              <a:rPr lang="hr-HR" dirty="0"/>
              <a:t> = C.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/>
              <a:t>C = 15 000 kn             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/>
              <a:t>m = 12 mj.                                  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/>
              <a:t>q = 9%                                    </a:t>
            </a:r>
            <a:endParaRPr lang="en-US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hr-HR" dirty="0"/>
              <a:t>------------------                                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b="1" dirty="0"/>
              <a:t>R = ?                                                       </a:t>
            </a:r>
            <a:endParaRPr lang="en-US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/>
              <a:t>1.Anticipativni kamatni koeficijent:     </a:t>
            </a:r>
            <a:endParaRPr lang="en-US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hr-HR" b="1" dirty="0"/>
              <a:t>      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/>
              <a:t>2. Ukupne kamate:</a:t>
            </a:r>
            <a:endParaRPr lang="en-US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hr-HR" dirty="0"/>
              <a:t>            </a:t>
            </a:r>
            <a:endParaRPr lang="en-US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hr-HR" dirty="0"/>
              <a:t>    </a:t>
            </a:r>
            <a:endParaRPr lang="en-US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hr-HR" dirty="0"/>
              <a:t>3.Ukupno dugovanje: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hr-HR" dirty="0"/>
              <a:t> 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dirty="0"/>
              <a:t>4.Mjesečne rate: </a:t>
            </a:r>
            <a:endParaRPr lang="en-US" dirty="0"/>
          </a:p>
        </p:txBody>
      </p:sp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13318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8" y="3442202"/>
            <a:ext cx="2643188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13320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4112632"/>
            <a:ext cx="3143250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13322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5186905"/>
            <a:ext cx="1214438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3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13324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35745" y="5562852"/>
            <a:ext cx="40005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13326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26482" y="6072313"/>
            <a:ext cx="3352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hr-HR"/>
              <a:t>1.Anticipativni kamatni koeficijent:     </a:t>
            </a:r>
            <a:endParaRPr lang="en-US"/>
          </a:p>
          <a:p>
            <a:pPr>
              <a:buFont typeface="Arial" charset="0"/>
              <a:buNone/>
            </a:pPr>
            <a:r>
              <a:rPr lang="hr-HR" b="1"/>
              <a:t>         </a:t>
            </a:r>
            <a:endParaRPr lang="en-US"/>
          </a:p>
          <a:p>
            <a:pPr>
              <a:buFont typeface="Arial" charset="0"/>
              <a:buNone/>
            </a:pPr>
            <a:r>
              <a:rPr lang="hr-HR"/>
              <a:t>2. Ukupne kamate:</a:t>
            </a:r>
            <a:endParaRPr lang="en-US"/>
          </a:p>
          <a:p>
            <a:pPr>
              <a:buFont typeface="Arial" charset="0"/>
              <a:buNone/>
            </a:pPr>
            <a:r>
              <a:rPr lang="hr-HR"/>
              <a:t>            </a:t>
            </a:r>
          </a:p>
          <a:p>
            <a:pPr>
              <a:buFont typeface="Arial" charset="0"/>
              <a:buNone/>
            </a:pPr>
            <a:endParaRPr lang="hr-HR"/>
          </a:p>
          <a:p>
            <a:pPr>
              <a:buFont typeface="Arial" charset="0"/>
              <a:buNone/>
            </a:pPr>
            <a:r>
              <a:rPr lang="hr-HR"/>
              <a:t>3.Ukupno dugovanje: </a:t>
            </a:r>
            <a:endParaRPr lang="en-US"/>
          </a:p>
          <a:p>
            <a:pPr>
              <a:buFont typeface="Arial" charset="0"/>
              <a:buNone/>
            </a:pPr>
            <a:endParaRPr lang="en-US"/>
          </a:p>
          <a:p>
            <a:pPr>
              <a:buFont typeface="Arial" charset="0"/>
              <a:buNone/>
            </a:pPr>
            <a:endParaRPr lang="en-US"/>
          </a:p>
          <a:p>
            <a:pPr>
              <a:buFont typeface="Arial" charset="0"/>
              <a:buNone/>
            </a:pPr>
            <a:r>
              <a:rPr lang="hr-HR"/>
              <a:t>4.Mjesečne rate: </a:t>
            </a:r>
            <a:endParaRPr lang="en-US"/>
          </a:p>
          <a:p>
            <a:endParaRPr lang="en-US"/>
          </a:p>
        </p:txBody>
      </p:sp>
      <p:pic>
        <p:nvPicPr>
          <p:cNvPr id="14340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32040" y="227012"/>
            <a:ext cx="264318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88356" y="1685721"/>
            <a:ext cx="4322763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99792" y="3067731"/>
            <a:ext cx="165576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3" y="4143375"/>
            <a:ext cx="50006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1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75" y="5357813"/>
            <a:ext cx="3352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128504"/>
            <a:ext cx="8229600" cy="58404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Ako je iznos mjesečne rate decimalni broj, tada se u praksi za iznos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svih mjesečnih rata osim jedne (obično prve) uzima cjelobrojni dio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decimalnog broja.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Decimalni dio decimalnog broja množi se s brojem mjeseci i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u="sng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dobiveni rezultat dodaje se cjelobrojnoj rati (obično prvoj rati).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b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   R</a:t>
            </a:r>
            <a:r>
              <a:rPr lang="hr-HR" baseline="-25000" dirty="0"/>
              <a:t>1</a:t>
            </a:r>
            <a:r>
              <a:rPr lang="hr-HR" dirty="0"/>
              <a:t> = 1310 + 0.98∙12 = 1321.76 kn.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   R</a:t>
            </a:r>
            <a:r>
              <a:rPr lang="hr-HR" baseline="-25000" dirty="0"/>
              <a:t>2</a:t>
            </a:r>
            <a:r>
              <a:rPr lang="hr-HR" dirty="0"/>
              <a:t>, …R</a:t>
            </a:r>
            <a:r>
              <a:rPr lang="hr-HR" baseline="-25000" dirty="0"/>
              <a:t>12 </a:t>
            </a:r>
            <a:r>
              <a:rPr lang="hr-HR" dirty="0"/>
              <a:t>=1310 kn.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1536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3278" y="4581128"/>
            <a:ext cx="4000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15369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5" y="5000625"/>
            <a:ext cx="4000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hr-HR" b="1" u="sng" dirty="0"/>
              <a:t>PRIMJER 2</a:t>
            </a:r>
            <a:r>
              <a:rPr lang="hr-HR" u="sng" dirty="0"/>
              <a:t>:</a:t>
            </a:r>
            <a:endParaRPr lang="sr-Latn-CS" dirty="0"/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802386" y="2320412"/>
            <a:ext cx="7543800" cy="3851787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hr-HR" dirty="0"/>
              <a:t>Odobren je potrošački kredit od 28000 kn na 3 godine uz 6%</a:t>
            </a:r>
          </a:p>
          <a:p>
            <a:pPr>
              <a:buFont typeface="Arial" charset="0"/>
              <a:buNone/>
            </a:pPr>
            <a:r>
              <a:rPr lang="hr-HR" dirty="0"/>
              <a:t>godišnjih anticipativnih kamata. Učešće je 10% od kreditnog</a:t>
            </a:r>
          </a:p>
          <a:p>
            <a:pPr>
              <a:buFont typeface="Arial" charset="0"/>
              <a:buNone/>
            </a:pPr>
            <a:r>
              <a:rPr lang="hr-HR" dirty="0"/>
              <a:t>iznosa. Izradi obračun otplate.</a:t>
            </a:r>
            <a:endParaRPr lang="en-US" dirty="0"/>
          </a:p>
          <a:p>
            <a:pPr>
              <a:buFont typeface="Arial" charset="0"/>
              <a:buNone/>
            </a:pPr>
            <a:r>
              <a:rPr lang="hr-HR" b="1" u="sng" dirty="0"/>
              <a:t>R:</a:t>
            </a:r>
            <a:r>
              <a:rPr lang="hr-HR" b="1" dirty="0"/>
              <a:t>   </a:t>
            </a:r>
            <a:r>
              <a:rPr lang="hr-HR" i="1" dirty="0"/>
              <a:t>C</a:t>
            </a:r>
            <a:r>
              <a:rPr lang="hr-HR" dirty="0"/>
              <a:t> = 28 000 kn</a:t>
            </a:r>
            <a:endParaRPr lang="en-US" dirty="0"/>
          </a:p>
          <a:p>
            <a:pPr>
              <a:buFont typeface="Arial" charset="0"/>
              <a:buNone/>
            </a:pPr>
            <a:r>
              <a:rPr lang="hr-HR" dirty="0"/>
              <a:t>       </a:t>
            </a:r>
            <a:r>
              <a:rPr lang="hr-HR" i="1" dirty="0"/>
              <a:t>p</a:t>
            </a:r>
            <a:r>
              <a:rPr lang="hr-HR" dirty="0"/>
              <a:t> = 10%</a:t>
            </a:r>
            <a:endParaRPr lang="en-US" dirty="0"/>
          </a:p>
          <a:p>
            <a:pPr>
              <a:buFont typeface="Arial" charset="0"/>
              <a:buNone/>
            </a:pPr>
            <a:r>
              <a:rPr lang="hr-HR" dirty="0"/>
              <a:t>      </a:t>
            </a:r>
            <a:r>
              <a:rPr lang="hr-HR" i="1" dirty="0"/>
              <a:t> q </a:t>
            </a:r>
            <a:r>
              <a:rPr lang="hr-HR" dirty="0"/>
              <a:t>= 6%           </a:t>
            </a:r>
            <a:endParaRPr lang="en-US" dirty="0"/>
          </a:p>
          <a:p>
            <a:pPr>
              <a:buFont typeface="Arial" charset="0"/>
              <a:buNone/>
            </a:pPr>
            <a:r>
              <a:rPr lang="hr-HR" dirty="0"/>
              <a:t>      ----------------------</a:t>
            </a:r>
            <a:endParaRPr lang="en-US" dirty="0"/>
          </a:p>
          <a:p>
            <a:pPr>
              <a:buFont typeface="Arial" charset="0"/>
              <a:buNone/>
            </a:pPr>
            <a:r>
              <a:rPr lang="hr-HR" dirty="0"/>
              <a:t>      Obračun otplate - ?</a:t>
            </a:r>
            <a:endParaRPr lang="en-US" dirty="0"/>
          </a:p>
          <a:p>
            <a:endParaRPr lang="en-US" dirty="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203" y="653241"/>
            <a:ext cx="818159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201" y="822324"/>
            <a:ext cx="3862197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965200" y="1465790"/>
            <a:ext cx="2895599" cy="3941345"/>
          </a:xfrm>
        </p:spPr>
        <p:txBody>
          <a:bodyPr>
            <a:normAutofit/>
          </a:bodyPr>
          <a:lstStyle/>
          <a:p>
            <a:r>
              <a:rPr lang="hr-HR" sz="5400" b="1" i="1" dirty="0"/>
              <a:t>PLAN  RADA</a:t>
            </a:r>
            <a:br>
              <a:rPr lang="hr-HR" sz="5400" b="1" i="1" dirty="0"/>
            </a:br>
            <a:endParaRPr lang="sr-Latn-CS" sz="5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3299" y="804983"/>
            <a:ext cx="3849499" cy="5147596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700" dirty="0"/>
              <a:t>1.  Učešće:   </a:t>
            </a:r>
            <a:endParaRPr lang="en-US" sz="17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700" dirty="0"/>
              <a:t>2. Iznos stvarnog kredita:       </a:t>
            </a:r>
            <a:endParaRPr lang="en-US" sz="17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700" dirty="0"/>
              <a:t>3. Anticipativni kamatni koeficijent: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700" dirty="0"/>
              <a:t>4. Ukupne kamate:</a:t>
            </a:r>
            <a:endParaRPr lang="en-US" sz="17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700" dirty="0"/>
              <a:t>5. Ukupno dugovanje:                             </a:t>
            </a:r>
            <a:endParaRPr lang="en-US" sz="17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700" dirty="0"/>
              <a:t>6. Mjesečne rate :                        </a:t>
            </a:r>
            <a:endParaRPr lang="en-US" sz="17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700" dirty="0"/>
              <a:t>7. Jednake (cjelobrojne) mjesečne rate </a:t>
            </a:r>
            <a:r>
              <a:rPr lang="hr-HR" sz="1700" i="1" dirty="0"/>
              <a:t>( R</a:t>
            </a:r>
            <a:r>
              <a:rPr lang="hr-HR" sz="1700" i="1" baseline="-25000" dirty="0"/>
              <a:t>2</a:t>
            </a:r>
            <a:r>
              <a:rPr lang="hr-HR" sz="1700" i="1" dirty="0"/>
              <a:t>,…,R</a:t>
            </a:r>
            <a:r>
              <a:rPr lang="hr-HR" sz="1700" i="1" baseline="-25000" dirty="0"/>
              <a:t>36</a:t>
            </a:r>
            <a:r>
              <a:rPr lang="hr-HR" sz="1700" i="1" dirty="0"/>
              <a:t>) </a:t>
            </a:r>
            <a:r>
              <a:rPr lang="hr-HR" sz="1700" dirty="0"/>
              <a:t>iznose:</a:t>
            </a:r>
            <a:endParaRPr lang="en-US" sz="17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700" dirty="0"/>
              <a:t>8. Prva rata  iznosi </a:t>
            </a:r>
            <a:r>
              <a:rPr lang="hr-HR" sz="1700" i="1" dirty="0"/>
              <a:t>R</a:t>
            </a:r>
            <a:r>
              <a:rPr lang="hr-HR" sz="1700" i="1" baseline="-25000" dirty="0"/>
              <a:t>1</a:t>
            </a:r>
            <a:r>
              <a:rPr lang="hr-HR" sz="1700" dirty="0"/>
              <a:t>:</a:t>
            </a:r>
            <a:endParaRPr lang="en-US" sz="17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203" y="6121662"/>
            <a:ext cx="818159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Odobreni iznos potrošačkog kredita:              C = 28 000 kn,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 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1.  Učešće: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2. Iznos stvarnog kredita: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      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3. Anticipativni kamatni koeficijent: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 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 4. Ukupne kamate: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5. Ukupno dugovanje: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                           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6. Mjesečne rate :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                      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7. Jednake (cjelobrojne) mjesečne rate ( R</a:t>
            </a:r>
            <a:r>
              <a:rPr lang="hr-HR" baseline="-25000" dirty="0"/>
              <a:t>2</a:t>
            </a:r>
            <a:r>
              <a:rPr lang="hr-HR" dirty="0"/>
              <a:t>,…,R</a:t>
            </a:r>
            <a:r>
              <a:rPr lang="hr-HR" baseline="-25000" dirty="0"/>
              <a:t>36</a:t>
            </a:r>
            <a:r>
              <a:rPr lang="hr-HR" dirty="0"/>
              <a:t>) iznose 764 kn.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8. Prva rata  iznosi R</a:t>
            </a:r>
            <a:r>
              <a:rPr lang="hr-HR" baseline="-25000" dirty="0"/>
              <a:t>1</a:t>
            </a:r>
            <a:r>
              <a:rPr lang="hr-HR" dirty="0"/>
              <a:t> = 764 + 0.75∙36 = 764 + 27 = 791 kn.</a:t>
            </a:r>
            <a:endParaRPr lang="en-US" dirty="0"/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1843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313" y="857250"/>
            <a:ext cx="28575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1843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1643063"/>
            <a:ext cx="44291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1844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4875" y="2214563"/>
            <a:ext cx="37147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1844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63" y="2857500"/>
            <a:ext cx="39719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18445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25" y="3643313"/>
            <a:ext cx="4543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sp>
        <p:nvSpPr>
          <p:cNvPr id="1844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18448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13" y="4214813"/>
            <a:ext cx="32194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hr-HR" sz="4400" b="1" u="sng" dirty="0"/>
              <a:t>PRIMJER 3</a:t>
            </a:r>
            <a:r>
              <a:rPr lang="hr-HR" sz="4400" u="sng" dirty="0"/>
              <a:t>: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386" y="2170168"/>
            <a:ext cx="7543800" cy="400203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Koliki je iznos potrošačkog kredita ako su mjesečne rate 900kn?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Uvjeti su: Učešće 10%, rok otplate 2 godine, anticipativna kamatna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stopa 8%.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b="1" u="sng" dirty="0"/>
              <a:t>R:</a:t>
            </a:r>
            <a:r>
              <a:rPr lang="hr-HR" b="1" dirty="0"/>
              <a:t>  </a:t>
            </a:r>
            <a:r>
              <a:rPr lang="hr-HR" i="1" dirty="0"/>
              <a:t>R</a:t>
            </a:r>
            <a:r>
              <a:rPr lang="hr-HR" dirty="0"/>
              <a:t> = 900 kn            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 </a:t>
            </a:r>
            <a:r>
              <a:rPr lang="hr-HR" i="1" dirty="0"/>
              <a:t>p</a:t>
            </a:r>
            <a:r>
              <a:rPr lang="hr-HR" dirty="0"/>
              <a:t> = 10%                  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 </a:t>
            </a:r>
            <a:r>
              <a:rPr lang="hr-HR" i="1" dirty="0"/>
              <a:t>m</a:t>
            </a:r>
            <a:r>
              <a:rPr lang="hr-HR" dirty="0"/>
              <a:t> = 24 </a:t>
            </a:r>
            <a:r>
              <a:rPr lang="hr-HR" dirty="0" err="1"/>
              <a:t>mj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 </a:t>
            </a:r>
            <a:r>
              <a:rPr lang="hr-HR" i="1" dirty="0"/>
              <a:t>q</a:t>
            </a:r>
            <a:r>
              <a:rPr lang="hr-HR" dirty="0"/>
              <a:t> = 8%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 --------------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</a:t>
            </a:r>
            <a:r>
              <a:rPr lang="hr-HR" i="1" dirty="0"/>
              <a:t> C </a:t>
            </a:r>
            <a:r>
              <a:rPr lang="hr-HR" dirty="0"/>
              <a:t>= ?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700" dirty="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1. Učešće:                            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                                                            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2. Iznos stvarnog kredita: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 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3.  Anticipativni kamatni koeficijent: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                   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4. Ukupno dugovanje: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                         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5.  Ukupne kamate: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                                   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39</a:t>
            </a:r>
            <a:r>
              <a:rPr lang="hr-HR" i="1" dirty="0"/>
              <a:t>C</a:t>
            </a:r>
            <a:r>
              <a:rPr lang="hr-HR" dirty="0"/>
              <a:t> = 864 000  / : 39 =&gt; </a:t>
            </a:r>
            <a:r>
              <a:rPr lang="hr-HR" i="1" dirty="0"/>
              <a:t>C</a:t>
            </a:r>
            <a:r>
              <a:rPr lang="hr-HR" dirty="0"/>
              <a:t> = 22 153.85 kn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dirty="0"/>
              <a:t>Iznos potrošačkog kredita je 22 153.85 kn</a:t>
            </a:r>
            <a:endParaRPr lang="en-US" dirty="0"/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2048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4814" y="250414"/>
            <a:ext cx="2214563" cy="53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2048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500" y="1071563"/>
            <a:ext cx="2928938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2048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1725708"/>
            <a:ext cx="30480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2049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63" y="3000375"/>
            <a:ext cx="546735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2049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8" y="3714750"/>
            <a:ext cx="4143375" cy="58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r-Latn-CS">
              <a:latin typeface="Calibri" pitchFamily="34" charset="0"/>
            </a:endParaRPr>
          </a:p>
        </p:txBody>
      </p:sp>
      <p:pic>
        <p:nvPicPr>
          <p:cNvPr id="20495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25" y="4572000"/>
            <a:ext cx="54578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11420"/>
          </a:xfrm>
        </p:spPr>
        <p:txBody>
          <a:bodyPr>
            <a:normAutofit fontScale="90000"/>
          </a:bodyPr>
          <a:lstStyle/>
          <a:p>
            <a:pPr algn="l"/>
            <a:r>
              <a:rPr lang="hr-HR" sz="3200" dirty="0"/>
              <a:t/>
            </a:r>
            <a:br>
              <a:rPr lang="hr-HR" sz="3200" dirty="0"/>
            </a:br>
            <a:r>
              <a:rPr lang="hr-HR" sz="3200" b="1" u="sng" dirty="0"/>
              <a:t>Primjer4. </a:t>
            </a:r>
            <a:r>
              <a:rPr lang="hr-HR" sz="3200" dirty="0"/>
              <a:t>Koliki je rok otplate potrošačkog kredita u iznosu 30000kn ako je odobren uz 20% učešća u gotovu, godišnju anticipativnu kamatnu stopu q=15, a mjesečna rata iznosi 1200kn.</a:t>
            </a:r>
            <a:br>
              <a:rPr lang="hr-HR" sz="3200" dirty="0"/>
            </a:br>
            <a:endParaRPr lang="hr-H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268667"/>
          </a:xfrm>
        </p:spPr>
        <p:txBody>
          <a:bodyPr/>
          <a:lstStyle/>
          <a:p>
            <a:r>
              <a:rPr lang="hr-HR" b="1" u="sng" dirty="0"/>
              <a:t>R:</a:t>
            </a:r>
            <a:r>
              <a:rPr lang="hr-HR" dirty="0"/>
              <a:t> C=30 000 kn</a:t>
            </a:r>
          </a:p>
          <a:p>
            <a:pPr>
              <a:buNone/>
            </a:pPr>
            <a:r>
              <a:rPr lang="hr-HR" dirty="0"/>
              <a:t>         p=20</a:t>
            </a:r>
          </a:p>
          <a:p>
            <a:pPr>
              <a:buNone/>
            </a:pPr>
            <a:r>
              <a:rPr lang="hr-HR" dirty="0"/>
              <a:t>         q=15</a:t>
            </a:r>
          </a:p>
          <a:p>
            <a:pPr>
              <a:buNone/>
            </a:pPr>
            <a:r>
              <a:rPr lang="hr-HR" dirty="0"/>
              <a:t>         R=1200 kn.</a:t>
            </a:r>
          </a:p>
          <a:p>
            <a:pPr>
              <a:buNone/>
            </a:pPr>
            <a:r>
              <a:rPr lang="hr-HR" dirty="0"/>
              <a:t>       __________________</a:t>
            </a:r>
          </a:p>
          <a:p>
            <a:pPr>
              <a:buNone/>
            </a:pPr>
            <a:r>
              <a:rPr lang="hr-HR" dirty="0"/>
              <a:t>         m=?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sr-Latn-CS" dirty="0"/>
              <a:t>Općenito o potrošačkom kreditu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386" y="2320412"/>
            <a:ext cx="7543800" cy="38517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400"/>
              <a:t>Kod nas, kao i u mnogim zemljama svijeta, razvio se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400"/>
              <a:t>specifičan način prodaje određenih vrsta proizvoda,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400"/>
              <a:t>prodaja uz potrošački kredit.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hr-HR" sz="140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400" i="1"/>
              <a:t> </a:t>
            </a:r>
            <a:r>
              <a:rPr lang="hr-HR" sz="1400"/>
              <a:t>Kreditor ustupa korisniku kredita uz određene uvjete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400"/>
              <a:t>određeni novčani iznos za kupnju određene vrste robe.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400" u="sng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400"/>
              <a:t>Korisnik kredita se obavezuje da će otplatiti novčani iznos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400"/>
              <a:t>zajedno s kamatama u predviđenom roku jednakim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400"/>
              <a:t>mjesečnim ratama. </a:t>
            </a:r>
            <a:endParaRPr lang="en-US" sz="140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400"/>
              <a:t>.  </a:t>
            </a:r>
            <a:endParaRPr lang="en-US" sz="140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1643050"/>
            <a:ext cx="3705225" cy="6858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2786058"/>
            <a:ext cx="4305300" cy="361950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3643314"/>
            <a:ext cx="3781425" cy="714375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4643446"/>
            <a:ext cx="4838700" cy="942975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         </a:t>
            </a:r>
          </a:p>
          <a:p>
            <a:endParaRPr lang="hr-HR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2000240"/>
            <a:ext cx="4743450" cy="361950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4820" name="Picture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3714752"/>
            <a:ext cx="1638300" cy="361950"/>
          </a:xfrm>
          <a:prstGeom prst="rect">
            <a:avLst/>
          </a:prstGeom>
          <a:noFill/>
        </p:spPr>
      </p:pic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000372"/>
            <a:ext cx="904875" cy="685800"/>
          </a:xfrm>
          <a:prstGeom prst="rect">
            <a:avLst/>
          </a:prstGeom>
          <a:noFill/>
        </p:spPr>
      </p:pic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0" y="1143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1142976" y="2714620"/>
            <a:ext cx="55007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142976" y="4286256"/>
            <a:ext cx="571504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4826" name="Picture 10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4857760"/>
            <a:ext cx="4095750" cy="361950"/>
          </a:xfrm>
          <a:prstGeom prst="rect">
            <a:avLst/>
          </a:prstGeom>
          <a:noFill/>
        </p:spPr>
      </p:pic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34829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5357826"/>
            <a:ext cx="990600" cy="361950"/>
          </a:xfrm>
          <a:prstGeom prst="rect">
            <a:avLst/>
          </a:prstGeom>
          <a:noFill/>
        </p:spPr>
      </p:pic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203" y="653241"/>
            <a:ext cx="818159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201" y="822324"/>
            <a:ext cx="3862197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965200" y="1465790"/>
            <a:ext cx="3102744" cy="3941345"/>
          </a:xfrm>
        </p:spPr>
        <p:txBody>
          <a:bodyPr>
            <a:normAutofit/>
          </a:bodyPr>
          <a:lstStyle/>
          <a:p>
            <a:r>
              <a:rPr lang="sr-Latn-CS" sz="5200" dirty="0"/>
              <a:t>Što je potrošački kredit???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813299" y="1359090"/>
            <a:ext cx="3849499" cy="4048046"/>
          </a:xfrm>
        </p:spPr>
        <p:txBody>
          <a:bodyPr anchor="ctr">
            <a:normAutofit/>
          </a:bodyPr>
          <a:lstStyle/>
          <a:p>
            <a:r>
              <a:rPr lang="hr-HR"/>
              <a:t>Potrošački kredit je iz dohotka otplativi, u pravilu namjenski, kratkoročni i neproizvodni kredit, odobren potrošačima da bi povećao njihovu kupovnu moć iz njihove objektivno dane, realne ekonomske moći, radi financiranja nabave pokretnih, protežno trajnih potrošnih dobara i nematerijalnih usluga.  </a:t>
            </a:r>
            <a:endParaRPr lang="en-US"/>
          </a:p>
          <a:p>
            <a:endParaRPr lang="en-US"/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203" y="6121662"/>
            <a:ext cx="818159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203" y="653241"/>
            <a:ext cx="818159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201" y="822324"/>
            <a:ext cx="3862197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965200" y="1465790"/>
            <a:ext cx="2895599" cy="3941345"/>
          </a:xfrm>
        </p:spPr>
        <p:txBody>
          <a:bodyPr>
            <a:normAutofit/>
          </a:bodyPr>
          <a:lstStyle/>
          <a:p>
            <a:r>
              <a:rPr lang="hr-HR" sz="2800" b="1" dirty="0"/>
              <a:t>Veličine koje se javljaju kod potrošačkog kredita</a:t>
            </a:r>
            <a:endParaRPr lang="sr-Latn-C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1" y="733924"/>
            <a:ext cx="4090798" cy="5387738"/>
          </a:xfrm>
        </p:spPr>
        <p:txBody>
          <a:bodyPr rtlCol="0" anchor="ctr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700" dirty="0"/>
              <a:t> </a:t>
            </a:r>
            <a:endParaRPr lang="en-US" sz="7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400" b="1" i="1" dirty="0"/>
              <a:t>C</a:t>
            </a:r>
            <a:r>
              <a:rPr lang="hr-HR" sz="1400" b="1" dirty="0"/>
              <a:t> </a:t>
            </a:r>
            <a:r>
              <a:rPr lang="hr-HR" sz="1400" dirty="0"/>
              <a:t>– odobreni iznos kod potrošačkog kredita,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400" b="1" i="1" dirty="0"/>
              <a:t>p</a:t>
            </a:r>
            <a:r>
              <a:rPr lang="hr-HR" sz="1400" dirty="0"/>
              <a:t> – % učešća u gotovini,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400" b="1" i="1" dirty="0"/>
              <a:t>P</a:t>
            </a:r>
            <a:r>
              <a:rPr lang="hr-HR" sz="1400" dirty="0"/>
              <a:t> – udio,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400" b="1" i="1" dirty="0"/>
              <a:t>C</a:t>
            </a:r>
            <a:r>
              <a:rPr lang="hr-HR" sz="1400" b="1" i="1" baseline="-25000" dirty="0"/>
              <a:t>1</a:t>
            </a:r>
            <a:r>
              <a:rPr lang="hr-HR" sz="1400" b="1" i="1" dirty="0"/>
              <a:t> </a:t>
            </a:r>
            <a:r>
              <a:rPr lang="hr-HR" sz="1400" dirty="0"/>
              <a:t>– stvarni iznos kredita nakon odbitka učešća u gotovini,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400" b="1" i="1" dirty="0"/>
              <a:t>K</a:t>
            </a:r>
            <a:r>
              <a:rPr lang="hr-HR" sz="1400" dirty="0"/>
              <a:t> – ukupne kamate,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400" b="1" i="1" dirty="0"/>
              <a:t>q </a:t>
            </a:r>
            <a:r>
              <a:rPr lang="hr-HR" sz="1400" dirty="0"/>
              <a:t>– </a:t>
            </a:r>
            <a:r>
              <a:rPr lang="hr-HR" sz="1400" i="1" dirty="0"/>
              <a:t>anticipativna</a:t>
            </a:r>
            <a:r>
              <a:rPr lang="hr-HR" sz="1400" dirty="0"/>
              <a:t>  kamatna stopa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hr-HR" sz="1400" b="1" i="1" dirty="0"/>
              <a:t>kao i </a:t>
            </a:r>
            <a:endParaRPr lang="en-US" sz="1400" b="1" i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400" b="1" i="1" dirty="0"/>
              <a:t>O</a:t>
            </a:r>
            <a:r>
              <a:rPr lang="hr-HR" sz="1400" b="1" i="1" baseline="-25000" dirty="0"/>
              <a:t>j</a:t>
            </a:r>
            <a:r>
              <a:rPr lang="hr-HR" sz="1400" dirty="0"/>
              <a:t> – ostatak dugovanja u mjesecu </a:t>
            </a:r>
            <a:r>
              <a:rPr lang="hr-HR" sz="1400" i="1" dirty="0"/>
              <a:t>j</a:t>
            </a:r>
            <a:r>
              <a:rPr lang="hr-HR" sz="1400" dirty="0"/>
              <a:t>,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400" b="1" i="1" dirty="0"/>
              <a:t>k</a:t>
            </a:r>
            <a:r>
              <a:rPr lang="hr-HR" sz="1400" dirty="0"/>
              <a:t> – anticipativni kamatni koeficijent,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400" b="1" i="1" dirty="0"/>
              <a:t>C</a:t>
            </a:r>
            <a:r>
              <a:rPr lang="hr-HR" sz="1400" b="1" i="1" baseline="-25000" dirty="0"/>
              <a:t>2</a:t>
            </a:r>
            <a:r>
              <a:rPr lang="hr-HR" sz="1400" dirty="0"/>
              <a:t> – ukupno dugovanje,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400" b="1" i="1" dirty="0"/>
              <a:t>m</a:t>
            </a:r>
            <a:r>
              <a:rPr lang="hr-HR" sz="1400" dirty="0"/>
              <a:t> – rok otplate potrošačkog kredita u mjesecima,</a:t>
            </a:r>
            <a:endParaRPr lang="en-US" sz="1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hr-HR" sz="1400" b="1" i="1" dirty="0"/>
              <a:t>R</a:t>
            </a:r>
            <a:r>
              <a:rPr lang="hr-HR" sz="1400" dirty="0"/>
              <a:t> – iznos konstantne mjesečne rate. </a:t>
            </a:r>
            <a:endParaRPr lang="en-US" sz="1400" dirty="0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203" y="6121662"/>
            <a:ext cx="818159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hr-HR" b="1" i="1" u="sng" dirty="0"/>
              <a:t>Izračun otplate</a:t>
            </a:r>
            <a:r>
              <a:rPr lang="en-US" dirty="0"/>
              <a:t/>
            </a:r>
            <a:br>
              <a:rPr lang="en-US" dirty="0"/>
            </a:br>
            <a:endParaRPr lang="sr-Latn-C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802386" y="2320412"/>
            <a:ext cx="7543800" cy="3851787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hr-HR" dirty="0"/>
              <a:t> </a:t>
            </a:r>
            <a:endParaRPr lang="en-US" dirty="0"/>
          </a:p>
          <a:p>
            <a:r>
              <a:rPr lang="hr-HR" dirty="0"/>
              <a:t>Potrošački kredit otplaćuje se prema ugovoru jednakim mjesečnim ratama zajedno s kamatama početkom svakoga mjeseca.</a:t>
            </a:r>
            <a:endParaRPr lang="en-US" dirty="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</p:spPr>
        <p:txBody>
          <a:bodyPr>
            <a:normAutofit/>
          </a:bodyPr>
          <a:lstStyle/>
          <a:p>
            <a:r>
              <a:rPr lang="hr-HR" sz="3600" dirty="0"/>
              <a:t>Postupak izračunavanja potrošačkog kredita:</a:t>
            </a:r>
            <a:endParaRPr lang="sr-Latn-C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2386" y="2320412"/>
            <a:ext cx="7543800" cy="38517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900" dirty="0"/>
              <a:t> </a:t>
            </a:r>
            <a:endParaRPr lang="en-US" sz="19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900" dirty="0"/>
              <a:t>Iznos odobrenog potrošačkog kredita                      </a:t>
            </a:r>
            <a:r>
              <a:rPr lang="hr-HR" sz="1900" b="1" i="1" dirty="0"/>
              <a:t>C</a:t>
            </a:r>
            <a:endParaRPr lang="en-US" sz="1900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900" b="1" dirty="0"/>
              <a:t>  –  </a:t>
            </a:r>
            <a:r>
              <a:rPr lang="hr-HR" sz="1900" dirty="0"/>
              <a:t>učešće u gotovini                                                    </a:t>
            </a:r>
            <a:r>
              <a:rPr lang="hr-HR" sz="1900" b="1" i="1" dirty="0"/>
              <a:t>P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900" b="1" dirty="0"/>
              <a:t>…………………………………………………………………………….</a:t>
            </a:r>
            <a:endParaRPr lang="en-US" sz="19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900" dirty="0"/>
              <a:t>Iznos stvarnog kredita                                                 </a:t>
            </a:r>
            <a:r>
              <a:rPr lang="hr-HR" sz="1900" b="1" i="1" dirty="0"/>
              <a:t>C</a:t>
            </a:r>
            <a:r>
              <a:rPr lang="hr-HR" sz="1900" b="1" i="1" baseline="-25000" dirty="0"/>
              <a:t>1</a:t>
            </a:r>
            <a:endParaRPr lang="en-US" sz="1900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900" b="1" dirty="0"/>
              <a:t>  + </a:t>
            </a:r>
            <a:r>
              <a:rPr lang="hr-HR" sz="1900" dirty="0"/>
              <a:t>ukupne kamate                                                         </a:t>
            </a:r>
            <a:r>
              <a:rPr lang="hr-HR" sz="1900" b="1" i="1" dirty="0"/>
              <a:t>K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900" b="1" dirty="0"/>
              <a:t>…………………………………………………………………………….</a:t>
            </a:r>
            <a:endParaRPr lang="en-US" sz="19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hr-HR" sz="1900" dirty="0"/>
              <a:t>Ukupno dugovanje                                                       </a:t>
            </a:r>
            <a:r>
              <a:rPr lang="hr-HR" sz="1900" b="1" i="1" dirty="0"/>
              <a:t>C</a:t>
            </a:r>
            <a:r>
              <a:rPr lang="hr-HR" sz="1900" b="1" i="1" baseline="-25000" dirty="0"/>
              <a:t>2</a:t>
            </a:r>
            <a:endParaRPr lang="en-US" sz="1900" i="1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900" dirty="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51293" y="6229681"/>
            <a:ext cx="3429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797814" y="978010"/>
            <a:ext cx="3891468" cy="1831344"/>
          </a:xfrm>
        </p:spPr>
        <p:txBody>
          <a:bodyPr>
            <a:normAutofit/>
          </a:bodyPr>
          <a:lstStyle/>
          <a:p>
            <a:r>
              <a:rPr lang="hr-HR" dirty="0"/>
              <a:t/>
            </a:r>
            <a:br>
              <a:rPr lang="hr-HR" dirty="0"/>
            </a:br>
            <a:r>
              <a:rPr lang="hr-HR" dirty="0"/>
              <a:t>Učešće:</a:t>
            </a:r>
            <a:r>
              <a:rPr lang="en-US" dirty="0"/>
              <a:t/>
            </a:r>
            <a:br>
              <a:rPr lang="en-US" dirty="0"/>
            </a:br>
            <a:endParaRPr lang="sr-Latn-C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97814" y="3029446"/>
            <a:ext cx="3891468" cy="3142753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hr-HR" dirty="0"/>
              <a:t> </a:t>
            </a:r>
            <a:endParaRPr lang="en-US" dirty="0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16892" y="3398744"/>
            <a:ext cx="3657600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4A65BCE4-8466-4E88-8FF2-24524F3A2B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668" y="1673352"/>
            <a:ext cx="2626614" cy="3502152"/>
          </a:xfrm>
          <a:custGeom>
            <a:avLst/>
            <a:gdLst>
              <a:gd name="connsiteX0" fmla="*/ 1751076 w 3502152"/>
              <a:gd name="connsiteY0" fmla="*/ 228600 h 3502152"/>
              <a:gd name="connsiteX1" fmla="*/ 228600 w 3502152"/>
              <a:gd name="connsiteY1" fmla="*/ 1751076 h 3502152"/>
              <a:gd name="connsiteX2" fmla="*/ 1751076 w 3502152"/>
              <a:gd name="connsiteY2" fmla="*/ 3273552 h 3502152"/>
              <a:gd name="connsiteX3" fmla="*/ 3273552 w 3502152"/>
              <a:gd name="connsiteY3" fmla="*/ 1751076 h 3502152"/>
              <a:gd name="connsiteX4" fmla="*/ 1751076 w 3502152"/>
              <a:gd name="connsiteY4" fmla="*/ 228600 h 3502152"/>
              <a:gd name="connsiteX5" fmla="*/ 1751076 w 3502152"/>
              <a:gd name="connsiteY5" fmla="*/ 0 h 3502152"/>
              <a:gd name="connsiteX6" fmla="*/ 3502152 w 3502152"/>
              <a:gd name="connsiteY6" fmla="*/ 1751076 h 3502152"/>
              <a:gd name="connsiteX7" fmla="*/ 1751076 w 3502152"/>
              <a:gd name="connsiteY7" fmla="*/ 3502152 h 3502152"/>
              <a:gd name="connsiteX8" fmla="*/ 0 w 3502152"/>
              <a:gd name="connsiteY8" fmla="*/ 1751076 h 3502152"/>
              <a:gd name="connsiteX9" fmla="*/ 1751076 w 3502152"/>
              <a:gd name="connsiteY9" fmla="*/ 0 h 350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2152" h="3502152">
                <a:moveTo>
                  <a:pt x="1751076" y="228600"/>
                </a:moveTo>
                <a:cubicBezTo>
                  <a:pt x="910236" y="228600"/>
                  <a:pt x="228600" y="910236"/>
                  <a:pt x="228600" y="1751076"/>
                </a:cubicBezTo>
                <a:cubicBezTo>
                  <a:pt x="228600" y="2591916"/>
                  <a:pt x="910236" y="3273552"/>
                  <a:pt x="1751076" y="3273552"/>
                </a:cubicBezTo>
                <a:cubicBezTo>
                  <a:pt x="2591916" y="3273552"/>
                  <a:pt x="3273552" y="2591916"/>
                  <a:pt x="3273552" y="1751076"/>
                </a:cubicBezTo>
                <a:cubicBezTo>
                  <a:pt x="3273552" y="910236"/>
                  <a:pt x="2591916" y="228600"/>
                  <a:pt x="1751076" y="228600"/>
                </a:cubicBezTo>
                <a:close/>
                <a:moveTo>
                  <a:pt x="1751076" y="0"/>
                </a:moveTo>
                <a:cubicBezTo>
                  <a:pt x="2718169" y="0"/>
                  <a:pt x="3502152" y="783983"/>
                  <a:pt x="3502152" y="1751076"/>
                </a:cubicBezTo>
                <a:cubicBezTo>
                  <a:pt x="3502152" y="2718169"/>
                  <a:pt x="2718169" y="3502152"/>
                  <a:pt x="1751076" y="3502152"/>
                </a:cubicBezTo>
                <a:cubicBezTo>
                  <a:pt x="783983" y="3502152"/>
                  <a:pt x="0" y="2718169"/>
                  <a:pt x="0" y="1751076"/>
                </a:cubicBezTo>
                <a:cubicBezTo>
                  <a:pt x="0" y="783983"/>
                  <a:pt x="783983" y="0"/>
                  <a:pt x="17510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16E78D43-2578-403A-B9A7-C723E7E66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300175" y="2994029"/>
            <a:ext cx="1371600" cy="860797"/>
          </a:xfrm>
          <a:prstGeom prst="rect">
            <a:avLst/>
          </a:prstGeom>
          <a:noFill/>
        </p:spPr>
      </p:pic>
      <p:grpSp>
        <p:nvGrpSpPr>
          <p:cNvPr id="142" name="Group 141">
            <a:extLst>
              <a:ext uri="{FF2B5EF4-FFF2-40B4-BE49-F238E27FC236}">
                <a16:creationId xmlns:a16="http://schemas.microsoft.com/office/drawing/2014/main" id="{C9B0630D-5E49-4BF7-8CF1-7DECD4B08B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143" name="Oval 142">
              <a:extLst>
                <a:ext uri="{FF2B5EF4-FFF2-40B4-BE49-F238E27FC236}">
                  <a16:creationId xmlns:a16="http://schemas.microsoft.com/office/drawing/2014/main" id="{A7E3DF29-A3BC-402A-A498-16B2DF18131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4" name="Oval 143">
              <a:extLst>
                <a:ext uri="{FF2B5EF4-FFF2-40B4-BE49-F238E27FC236}">
                  <a16:creationId xmlns:a16="http://schemas.microsoft.com/office/drawing/2014/main" id="{1B14D33E-BADF-4271-ACE1-06D8199FF5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216775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2" name="Rectangle 135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797814" y="978010"/>
            <a:ext cx="3891468" cy="1831344"/>
          </a:xfrm>
        </p:spPr>
        <p:txBody>
          <a:bodyPr>
            <a:normAutofit/>
          </a:bodyPr>
          <a:lstStyle/>
          <a:p>
            <a:r>
              <a:rPr lang="hr-HR" sz="3600" dirty="0"/>
              <a:t/>
            </a:r>
            <a:br>
              <a:rPr lang="hr-HR" sz="3600" dirty="0"/>
            </a:br>
            <a:r>
              <a:rPr lang="hr-HR" sz="3600" dirty="0"/>
              <a:t>Kamatni koeficijent:</a:t>
            </a:r>
            <a:r>
              <a:rPr lang="en-US" sz="3600" dirty="0"/>
              <a:t/>
            </a:r>
            <a:br>
              <a:rPr lang="en-US" sz="3600" dirty="0"/>
            </a:br>
            <a:endParaRPr lang="sr-Latn-CS" sz="3600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97814" y="3029446"/>
            <a:ext cx="3891468" cy="3142753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hr-HR"/>
              <a:t> </a:t>
            </a:r>
            <a:endParaRPr lang="en-US" dirty="0"/>
          </a:p>
        </p:txBody>
      </p:sp>
      <p:sp>
        <p:nvSpPr>
          <p:cNvPr id="6153" name="Rectangle 137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16892" y="3398744"/>
            <a:ext cx="3657600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4" name="Freeform: Shape 139">
            <a:extLst>
              <a:ext uri="{FF2B5EF4-FFF2-40B4-BE49-F238E27FC236}">
                <a16:creationId xmlns:a16="http://schemas.microsoft.com/office/drawing/2014/main" id="{4A65BCE4-8466-4E88-8FF2-24524F3A2B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668" y="1673352"/>
            <a:ext cx="2626614" cy="3502152"/>
          </a:xfrm>
          <a:custGeom>
            <a:avLst/>
            <a:gdLst>
              <a:gd name="connsiteX0" fmla="*/ 1751076 w 3502152"/>
              <a:gd name="connsiteY0" fmla="*/ 228600 h 3502152"/>
              <a:gd name="connsiteX1" fmla="*/ 228600 w 3502152"/>
              <a:gd name="connsiteY1" fmla="*/ 1751076 h 3502152"/>
              <a:gd name="connsiteX2" fmla="*/ 1751076 w 3502152"/>
              <a:gd name="connsiteY2" fmla="*/ 3273552 h 3502152"/>
              <a:gd name="connsiteX3" fmla="*/ 3273552 w 3502152"/>
              <a:gd name="connsiteY3" fmla="*/ 1751076 h 3502152"/>
              <a:gd name="connsiteX4" fmla="*/ 1751076 w 3502152"/>
              <a:gd name="connsiteY4" fmla="*/ 228600 h 3502152"/>
              <a:gd name="connsiteX5" fmla="*/ 1751076 w 3502152"/>
              <a:gd name="connsiteY5" fmla="*/ 0 h 3502152"/>
              <a:gd name="connsiteX6" fmla="*/ 3502152 w 3502152"/>
              <a:gd name="connsiteY6" fmla="*/ 1751076 h 3502152"/>
              <a:gd name="connsiteX7" fmla="*/ 1751076 w 3502152"/>
              <a:gd name="connsiteY7" fmla="*/ 3502152 h 3502152"/>
              <a:gd name="connsiteX8" fmla="*/ 0 w 3502152"/>
              <a:gd name="connsiteY8" fmla="*/ 1751076 h 3502152"/>
              <a:gd name="connsiteX9" fmla="*/ 1751076 w 3502152"/>
              <a:gd name="connsiteY9" fmla="*/ 0 h 350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2152" h="3502152">
                <a:moveTo>
                  <a:pt x="1751076" y="228600"/>
                </a:moveTo>
                <a:cubicBezTo>
                  <a:pt x="910236" y="228600"/>
                  <a:pt x="228600" y="910236"/>
                  <a:pt x="228600" y="1751076"/>
                </a:cubicBezTo>
                <a:cubicBezTo>
                  <a:pt x="228600" y="2591916"/>
                  <a:pt x="910236" y="3273552"/>
                  <a:pt x="1751076" y="3273552"/>
                </a:cubicBezTo>
                <a:cubicBezTo>
                  <a:pt x="2591916" y="3273552"/>
                  <a:pt x="3273552" y="2591916"/>
                  <a:pt x="3273552" y="1751076"/>
                </a:cubicBezTo>
                <a:cubicBezTo>
                  <a:pt x="3273552" y="910236"/>
                  <a:pt x="2591916" y="228600"/>
                  <a:pt x="1751076" y="228600"/>
                </a:cubicBezTo>
                <a:close/>
                <a:moveTo>
                  <a:pt x="1751076" y="0"/>
                </a:moveTo>
                <a:cubicBezTo>
                  <a:pt x="2718169" y="0"/>
                  <a:pt x="3502152" y="783983"/>
                  <a:pt x="3502152" y="1751076"/>
                </a:cubicBezTo>
                <a:cubicBezTo>
                  <a:pt x="3502152" y="2718169"/>
                  <a:pt x="2718169" y="3502152"/>
                  <a:pt x="1751076" y="3502152"/>
                </a:cubicBezTo>
                <a:cubicBezTo>
                  <a:pt x="783983" y="3502152"/>
                  <a:pt x="0" y="2718169"/>
                  <a:pt x="0" y="1751076"/>
                </a:cubicBezTo>
                <a:cubicBezTo>
                  <a:pt x="0" y="783983"/>
                  <a:pt x="783983" y="0"/>
                  <a:pt x="17510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7" name="Picture 1">
            <a:extLst>
              <a:ext uri="{FF2B5EF4-FFF2-40B4-BE49-F238E27FC236}">
                <a16:creationId xmlns:a16="http://schemas.microsoft.com/office/drawing/2014/main" id="{576AA675-932D-4B0B-A654-30A035738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300175" y="3134522"/>
            <a:ext cx="1371600" cy="579812"/>
          </a:xfrm>
          <a:prstGeom prst="rect">
            <a:avLst/>
          </a:prstGeom>
          <a:noFill/>
        </p:spPr>
      </p:pic>
      <p:grpSp>
        <p:nvGrpSpPr>
          <p:cNvPr id="6155" name="Group 141">
            <a:extLst>
              <a:ext uri="{FF2B5EF4-FFF2-40B4-BE49-F238E27FC236}">
                <a16:creationId xmlns:a16="http://schemas.microsoft.com/office/drawing/2014/main" id="{C9B0630D-5E49-4BF7-8CF1-7DECD4B08B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6156" name="Oval 142">
              <a:extLst>
                <a:ext uri="{FF2B5EF4-FFF2-40B4-BE49-F238E27FC236}">
                  <a16:creationId xmlns:a16="http://schemas.microsoft.com/office/drawing/2014/main" id="{A7E3DF29-A3BC-402A-A498-16B2DF18131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6157" name="Oval 143">
              <a:extLst>
                <a:ext uri="{FF2B5EF4-FFF2-40B4-BE49-F238E27FC236}">
                  <a16:creationId xmlns:a16="http://schemas.microsoft.com/office/drawing/2014/main" id="{1B14D33E-BADF-4271-ACE1-06D8199FF5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2396465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8" name="Rectangle 78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797814" y="978010"/>
            <a:ext cx="3891468" cy="1831344"/>
          </a:xfrm>
        </p:spPr>
        <p:txBody>
          <a:bodyPr>
            <a:normAutofit/>
          </a:bodyPr>
          <a:lstStyle/>
          <a:p>
            <a:r>
              <a:rPr lang="hr-HR" sz="2900"/>
              <a:t/>
            </a:r>
            <a:br>
              <a:rPr lang="hr-HR" sz="2900"/>
            </a:br>
            <a:r>
              <a:rPr lang="hr-HR" sz="2900"/>
              <a:t>ukupne kamate:</a:t>
            </a:r>
            <a:r>
              <a:rPr lang="en-US" sz="2900"/>
              <a:t/>
            </a:r>
            <a:br>
              <a:rPr lang="en-US" sz="2900"/>
            </a:br>
            <a:r>
              <a:rPr lang="en-US" sz="2900"/>
              <a:t/>
            </a:r>
            <a:br>
              <a:rPr lang="en-US" sz="2900"/>
            </a:br>
            <a:endParaRPr lang="sr-Latn-CS" sz="290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97814" y="3029446"/>
            <a:ext cx="3891468" cy="3142753"/>
          </a:xfrm>
        </p:spPr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hr-HR"/>
              <a:t> </a:t>
            </a:r>
            <a:endParaRPr lang="en-US" dirty="0"/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316892" y="3398744"/>
            <a:ext cx="3657600" cy="60512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4A65BCE4-8466-4E88-8FF2-24524F3A2B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668" y="1673352"/>
            <a:ext cx="2626614" cy="3502152"/>
          </a:xfrm>
          <a:custGeom>
            <a:avLst/>
            <a:gdLst>
              <a:gd name="connsiteX0" fmla="*/ 1751076 w 3502152"/>
              <a:gd name="connsiteY0" fmla="*/ 228600 h 3502152"/>
              <a:gd name="connsiteX1" fmla="*/ 228600 w 3502152"/>
              <a:gd name="connsiteY1" fmla="*/ 1751076 h 3502152"/>
              <a:gd name="connsiteX2" fmla="*/ 1751076 w 3502152"/>
              <a:gd name="connsiteY2" fmla="*/ 3273552 h 3502152"/>
              <a:gd name="connsiteX3" fmla="*/ 3273552 w 3502152"/>
              <a:gd name="connsiteY3" fmla="*/ 1751076 h 3502152"/>
              <a:gd name="connsiteX4" fmla="*/ 1751076 w 3502152"/>
              <a:gd name="connsiteY4" fmla="*/ 228600 h 3502152"/>
              <a:gd name="connsiteX5" fmla="*/ 1751076 w 3502152"/>
              <a:gd name="connsiteY5" fmla="*/ 0 h 3502152"/>
              <a:gd name="connsiteX6" fmla="*/ 3502152 w 3502152"/>
              <a:gd name="connsiteY6" fmla="*/ 1751076 h 3502152"/>
              <a:gd name="connsiteX7" fmla="*/ 1751076 w 3502152"/>
              <a:gd name="connsiteY7" fmla="*/ 3502152 h 3502152"/>
              <a:gd name="connsiteX8" fmla="*/ 0 w 3502152"/>
              <a:gd name="connsiteY8" fmla="*/ 1751076 h 3502152"/>
              <a:gd name="connsiteX9" fmla="*/ 1751076 w 3502152"/>
              <a:gd name="connsiteY9" fmla="*/ 0 h 3502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02152" h="3502152">
                <a:moveTo>
                  <a:pt x="1751076" y="228600"/>
                </a:moveTo>
                <a:cubicBezTo>
                  <a:pt x="910236" y="228600"/>
                  <a:pt x="228600" y="910236"/>
                  <a:pt x="228600" y="1751076"/>
                </a:cubicBezTo>
                <a:cubicBezTo>
                  <a:pt x="228600" y="2591916"/>
                  <a:pt x="910236" y="3273552"/>
                  <a:pt x="1751076" y="3273552"/>
                </a:cubicBezTo>
                <a:cubicBezTo>
                  <a:pt x="2591916" y="3273552"/>
                  <a:pt x="3273552" y="2591916"/>
                  <a:pt x="3273552" y="1751076"/>
                </a:cubicBezTo>
                <a:cubicBezTo>
                  <a:pt x="3273552" y="910236"/>
                  <a:pt x="2591916" y="228600"/>
                  <a:pt x="1751076" y="228600"/>
                </a:cubicBezTo>
                <a:close/>
                <a:moveTo>
                  <a:pt x="1751076" y="0"/>
                </a:moveTo>
                <a:cubicBezTo>
                  <a:pt x="2718169" y="0"/>
                  <a:pt x="3502152" y="783983"/>
                  <a:pt x="3502152" y="1751076"/>
                </a:cubicBezTo>
                <a:cubicBezTo>
                  <a:pt x="3502152" y="2718169"/>
                  <a:pt x="2718169" y="3502152"/>
                  <a:pt x="1751076" y="3502152"/>
                </a:cubicBezTo>
                <a:cubicBezTo>
                  <a:pt x="783983" y="3502152"/>
                  <a:pt x="0" y="2718169"/>
                  <a:pt x="0" y="1751076"/>
                </a:cubicBezTo>
                <a:cubicBezTo>
                  <a:pt x="0" y="783983"/>
                  <a:pt x="783983" y="0"/>
                  <a:pt x="1751076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9" name="Picture 1">
            <a:extLst>
              <a:ext uri="{FF2B5EF4-FFF2-40B4-BE49-F238E27FC236}">
                <a16:creationId xmlns:a16="http://schemas.microsoft.com/office/drawing/2014/main" id="{FA726314-59DE-4050-942E-A2661A7CB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300175" y="3032542"/>
            <a:ext cx="1371600" cy="783771"/>
          </a:xfrm>
          <a:prstGeom prst="rect">
            <a:avLst/>
          </a:prstGeom>
          <a:noFill/>
        </p:spPr>
      </p:pic>
      <p:grpSp>
        <p:nvGrpSpPr>
          <p:cNvPr id="85" name="Group 84">
            <a:extLst>
              <a:ext uri="{FF2B5EF4-FFF2-40B4-BE49-F238E27FC236}">
                <a16:creationId xmlns:a16="http://schemas.microsoft.com/office/drawing/2014/main" id="{C9B0630D-5E49-4BF7-8CF1-7DECD4B08B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51293" y="6229681"/>
            <a:ext cx="342900" cy="457200"/>
            <a:chOff x="11361456" y="6195813"/>
            <a:chExt cx="548640" cy="548640"/>
          </a:xfrm>
        </p:grpSpPr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A7E3DF29-A3BC-402A-A498-16B2DF18131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1B14D33E-BADF-4271-ACE1-06D8199FF57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</p:spTree>
    <p:extLst>
      <p:ext uri="{BB962C8B-B14F-4D97-AF65-F5344CB8AC3E}">
        <p14:creationId xmlns:p14="http://schemas.microsoft.com/office/powerpoint/2010/main" val="3584053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og od drveta">
  <a:themeElements>
    <a:clrScheme name="Slog od drvet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Slog od drvet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log od drvet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485</Words>
  <Application>Microsoft Office PowerPoint</Application>
  <PresentationFormat>Prikaz na zaslonu (4:3)</PresentationFormat>
  <Paragraphs>157</Paragraphs>
  <Slides>21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8" baseType="lpstr">
      <vt:lpstr>Arial</vt:lpstr>
      <vt:lpstr>Calibri</vt:lpstr>
      <vt:lpstr>Rockwell</vt:lpstr>
      <vt:lpstr>Rockwell Condensed</vt:lpstr>
      <vt:lpstr>Rockwell Extra Bold</vt:lpstr>
      <vt:lpstr>Wingdings</vt:lpstr>
      <vt:lpstr>Slog od drveta</vt:lpstr>
      <vt:lpstr>POTROŠAČKI  KREDIT</vt:lpstr>
      <vt:lpstr>Općenito o potrošačkom kreditu</vt:lpstr>
      <vt:lpstr>Što je potrošački kredit???</vt:lpstr>
      <vt:lpstr>Veličine koje se javljaju kod potrošačkog kredita</vt:lpstr>
      <vt:lpstr>Izračun otplate </vt:lpstr>
      <vt:lpstr>Postupak izračunavanja potrošačkog kredita:</vt:lpstr>
      <vt:lpstr> Učešće: </vt:lpstr>
      <vt:lpstr> Kamatni koeficijent: </vt:lpstr>
      <vt:lpstr> ukupne kamate:  </vt:lpstr>
      <vt:lpstr>  mjesečne rate su:  </vt:lpstr>
      <vt:lpstr>PRIMJER 1: Odobren je potrošački kredit od 15 000 kn, rok vraćanja 12 mjeseci uz 9% godišnju kamatu. Kolike su mjesečne rate? </vt:lpstr>
      <vt:lpstr>PowerPoint prezentacija</vt:lpstr>
      <vt:lpstr>PowerPoint prezentacija</vt:lpstr>
      <vt:lpstr>PRIMJER 2:</vt:lpstr>
      <vt:lpstr>PLAN  RADA </vt:lpstr>
      <vt:lpstr>PowerPoint prezentacija</vt:lpstr>
      <vt:lpstr>PRIMJER 3:</vt:lpstr>
      <vt:lpstr>PowerPoint prezentacija</vt:lpstr>
      <vt:lpstr> Primjer4. Koliki je rok otplate potrošačkog kredita u iznosu 30000kn ako je odobren uz 20% učešća u gotovu, godišnju anticipativnu kamatnu stopu q=15, a mjesečna rata iznosi 1200kn. 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POTROŠAČKI  KREDIT</dc:title>
  <dc:creator>Zlata Bilandžija</dc:creator>
  <cp:lastModifiedBy>Windows korisnik</cp:lastModifiedBy>
  <cp:revision>3</cp:revision>
  <dcterms:created xsi:type="dcterms:W3CDTF">2020-06-25T13:15:39Z</dcterms:created>
  <dcterms:modified xsi:type="dcterms:W3CDTF">2020-06-26T17:41:01Z</dcterms:modified>
</cp:coreProperties>
</file>