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68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33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259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422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537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4860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2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8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24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0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0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4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60EA64-D806-43AC-9DF2-F8C432F32B4C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B4B2C-3659-954C-AE8D-C1D762AFB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05456"/>
            <a:ext cx="8991600" cy="1069951"/>
          </a:xfrm>
        </p:spPr>
        <p:txBody>
          <a:bodyPr/>
          <a:lstStyle/>
          <a:p>
            <a:r>
              <a:rPr lang="hr-HR" dirty="0"/>
              <a:t>ARITMETIČKI NIZ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EEE217-D549-F24F-8B7E-13F9F3A9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48125"/>
            <a:ext cx="6815669" cy="930274"/>
          </a:xfrm>
        </p:spPr>
        <p:txBody>
          <a:bodyPr>
            <a:normAutofit/>
          </a:bodyPr>
          <a:lstStyle/>
          <a:p>
            <a:r>
              <a:rPr lang="sr-Latn-RS" dirty="0"/>
              <a:t>Zlata Bilandžija </a:t>
            </a:r>
          </a:p>
          <a:p>
            <a:r>
              <a:rPr lang="sr-Latn-RS" dirty="0" smtClean="0"/>
              <a:t>Studeni/Prosinac </a:t>
            </a:r>
            <a:r>
              <a:rPr lang="sr-Latn-RS" dirty="0"/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48507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6C07B4F-3CFC-C54B-8EC7-E76B8E92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12121"/>
                </a:solidFill>
              </a:rPr>
              <a:t>ARITMETIČKI NIZ</a:t>
            </a:r>
            <a:endParaRPr lang="sr-Latn-RS">
              <a:solidFill>
                <a:srgbClr val="21212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CFEB66-3C0B-8845-A6DF-767B8ACE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500" dirty="0">
                <a:solidFill>
                  <a:srgbClr val="212121"/>
                </a:solidFill>
              </a:rPr>
              <a:t>Brojanje, odnosno nizanje brojeva, predstavlja osnove aritmetike i algebre. 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solidFill>
                  <a:srgbClr val="212121"/>
                </a:solidFill>
              </a:rPr>
              <a:t>Nižemo li brojeve koji pripadaju skupu prirodnih brojeva </a:t>
            </a:r>
            <a:r>
              <a:rPr lang="hr-HR" sz="1500" b="1" dirty="0">
                <a:solidFill>
                  <a:srgbClr val="212121"/>
                </a:solidFill>
              </a:rPr>
              <a:t>N </a:t>
            </a:r>
            <a:r>
              <a:rPr lang="hr-HR" sz="1500" dirty="0">
                <a:solidFill>
                  <a:srgbClr val="212121"/>
                </a:solidFill>
              </a:rPr>
              <a:t>dobivamo niz ili slijed prirodnih brojeva </a:t>
            </a:r>
          </a:p>
          <a:p>
            <a:pPr marL="1654175" lvl="8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1, 2, 3, 4, 5, … n, …</a:t>
            </a:r>
          </a:p>
          <a:p>
            <a:pPr>
              <a:lnSpc>
                <a:spcPct val="90000"/>
              </a:lnSpc>
            </a:pPr>
            <a:r>
              <a:rPr lang="hr-HR" sz="1500" dirty="0">
                <a:solidFill>
                  <a:srgbClr val="212121"/>
                </a:solidFill>
              </a:rPr>
              <a:t> Konačnim nizom u skupu A nazivamo funkciju: </a:t>
            </a:r>
          </a:p>
          <a:p>
            <a:pPr marL="1654175" lvl="8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a: { 1,2,…,k} ➪ A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gdje je A proizvoljan skup.  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Ako je A </a:t>
            </a:r>
            <a:r>
              <a:rPr lang="hr-HR" sz="1500" u="sng" dirty="0">
                <a:solidFill>
                  <a:srgbClr val="212121"/>
                </a:solidFill>
              </a:rPr>
              <a:t>C</a:t>
            </a:r>
            <a:r>
              <a:rPr lang="hr-HR" sz="1500" dirty="0">
                <a:solidFill>
                  <a:srgbClr val="212121"/>
                </a:solidFill>
              </a:rPr>
              <a:t> R, riječ je o konačnom nizu realnih brojeva od k elemenata:</a:t>
            </a:r>
          </a:p>
          <a:p>
            <a:pPr marL="1654175" lvl="8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a</a:t>
            </a:r>
            <a:r>
              <a:rPr lang="hr-HR" sz="1500" baseline="-25000" dirty="0">
                <a:solidFill>
                  <a:srgbClr val="212121"/>
                </a:solidFill>
              </a:rPr>
              <a:t>1, </a:t>
            </a:r>
            <a:r>
              <a:rPr lang="hr-HR" sz="1500" dirty="0">
                <a:solidFill>
                  <a:srgbClr val="212121"/>
                </a:solidFill>
              </a:rPr>
              <a:t>a</a:t>
            </a:r>
            <a:r>
              <a:rPr lang="hr-HR" sz="1500" baseline="-25000" dirty="0">
                <a:solidFill>
                  <a:srgbClr val="212121"/>
                </a:solidFill>
              </a:rPr>
              <a:t>2 </a:t>
            </a:r>
            <a:r>
              <a:rPr lang="hr-HR" sz="1500" dirty="0">
                <a:solidFill>
                  <a:srgbClr val="212121"/>
                </a:solidFill>
              </a:rPr>
              <a:t>, a</a:t>
            </a:r>
            <a:r>
              <a:rPr lang="hr-HR" sz="1500" baseline="-25000" dirty="0">
                <a:solidFill>
                  <a:srgbClr val="212121"/>
                </a:solidFill>
              </a:rPr>
              <a:t>3 … </a:t>
            </a:r>
            <a:r>
              <a:rPr lang="hr-HR" sz="1500" dirty="0" err="1">
                <a:solidFill>
                  <a:srgbClr val="212121"/>
                </a:solidFill>
              </a:rPr>
              <a:t>a</a:t>
            </a:r>
            <a:r>
              <a:rPr lang="hr-HR" sz="1500" baseline="-25000" dirty="0" err="1">
                <a:solidFill>
                  <a:srgbClr val="212121"/>
                </a:solidFill>
              </a:rPr>
              <a:t>k</a:t>
            </a:r>
            <a:endParaRPr lang="hr-HR" sz="1500" baseline="-25000" dirty="0">
              <a:solidFill>
                <a:srgbClr val="212121"/>
              </a:solidFill>
            </a:endParaRPr>
          </a:p>
          <a:p>
            <a:pPr marL="1654175" lvl="8" indent="0">
              <a:lnSpc>
                <a:spcPct val="90000"/>
              </a:lnSpc>
              <a:buNone/>
            </a:pPr>
            <a:r>
              <a:rPr lang="hr-HR" sz="1500" dirty="0">
                <a:solidFill>
                  <a:srgbClr val="212121"/>
                </a:solidFill>
              </a:rPr>
              <a:t>gdje je </a:t>
            </a:r>
            <a:r>
              <a:rPr lang="hr-HR" sz="1500" dirty="0" err="1">
                <a:solidFill>
                  <a:srgbClr val="212121"/>
                </a:solidFill>
              </a:rPr>
              <a:t>a</a:t>
            </a:r>
            <a:r>
              <a:rPr lang="hr-HR" sz="1500" baseline="-25000" dirty="0" err="1">
                <a:solidFill>
                  <a:srgbClr val="212121"/>
                </a:solidFill>
              </a:rPr>
              <a:t>n</a:t>
            </a:r>
            <a:r>
              <a:rPr lang="hr-HR" sz="1500" baseline="-25000" dirty="0">
                <a:solidFill>
                  <a:srgbClr val="212121"/>
                </a:solidFill>
              </a:rPr>
              <a:t> </a:t>
            </a:r>
            <a:r>
              <a:rPr lang="hr-HR" sz="1500" dirty="0">
                <a:solidFill>
                  <a:srgbClr val="212121"/>
                </a:solidFill>
              </a:rPr>
              <a:t>= a (n), n </a:t>
            </a:r>
            <a:r>
              <a:rPr lang="hr-HR" sz="1500" dirty="0">
                <a:solidFill>
                  <a:srgbClr val="21212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∈ { 1,2… k} </a:t>
            </a:r>
            <a:r>
              <a:rPr lang="hr-HR" sz="1500" dirty="0">
                <a:solidFill>
                  <a:srgbClr val="21212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Pritom je </a:t>
            </a:r>
            <a:r>
              <a:rPr lang="hr-HR" sz="1500" dirty="0" err="1">
                <a:solidFill>
                  <a:srgbClr val="21212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a</a:t>
            </a:r>
            <a:r>
              <a:rPr lang="hr-HR" sz="1500" baseline="-25000" dirty="0" err="1">
                <a:solidFill>
                  <a:srgbClr val="21212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hr-HR" sz="1500" baseline="-25000" dirty="0">
                <a:solidFill>
                  <a:srgbClr val="21212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hr-HR" sz="1500" dirty="0">
                <a:solidFill>
                  <a:srgbClr val="21212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opći član niza.</a:t>
            </a:r>
            <a:endParaRPr lang="hr-HR" sz="15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1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3D2059-CDBB-D043-9335-451E1D7D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12121"/>
                </a:solidFill>
              </a:rPr>
              <a:t>DEFINICIJA ARITMETIČKOG NIZA</a:t>
            </a:r>
            <a:endParaRPr lang="sr-Latn-RS">
              <a:solidFill>
                <a:srgbClr val="21212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4AE37C-62CB-DA40-B2CA-78AEA5E0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solidFill>
                  <a:srgbClr val="212121"/>
                </a:solidFill>
              </a:rPr>
              <a:t>Aritmetički niz takav je niz brojeva u kojemu je razlika između svakog člana (osim prvog) i njegova </a:t>
            </a:r>
            <a:r>
              <a:rPr lang="hr-HR" dirty="0" err="1">
                <a:solidFill>
                  <a:srgbClr val="212121"/>
                </a:solidFill>
              </a:rPr>
              <a:t>predhodnika</a:t>
            </a:r>
            <a:r>
              <a:rPr lang="hr-HR" dirty="0">
                <a:solidFill>
                  <a:srgbClr val="212121"/>
                </a:solidFill>
              </a:rPr>
              <a:t> konstantna. 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12121"/>
                </a:solidFill>
              </a:rPr>
              <a:t>Tu konstantnu razliku označavamo d i nazivamo razlikom (diferencijom) aritmetičkog niza. 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212121"/>
                </a:solidFill>
              </a:rPr>
              <a:t>Zapisujemo: </a:t>
            </a:r>
          </a:p>
          <a:p>
            <a:pPr marL="1654175" lvl="8" indent="0">
              <a:lnSpc>
                <a:spcPct val="90000"/>
              </a:lnSpc>
              <a:buNone/>
            </a:pPr>
            <a:r>
              <a:rPr lang="hr-HR" dirty="0" err="1">
                <a:solidFill>
                  <a:srgbClr val="212121"/>
                </a:solidFill>
              </a:rPr>
              <a:t>a</a:t>
            </a:r>
            <a:r>
              <a:rPr lang="hr-HR" baseline="-25000" dirty="0" err="1">
                <a:solidFill>
                  <a:srgbClr val="212121"/>
                </a:solidFill>
              </a:rPr>
              <a:t>k</a:t>
            </a:r>
            <a:r>
              <a:rPr lang="hr-HR" dirty="0">
                <a:solidFill>
                  <a:srgbClr val="212121"/>
                </a:solidFill>
              </a:rPr>
              <a:t>- </a:t>
            </a:r>
            <a:r>
              <a:rPr lang="hr-HR" dirty="0" err="1">
                <a:solidFill>
                  <a:srgbClr val="212121"/>
                </a:solidFill>
              </a:rPr>
              <a:t>a</a:t>
            </a:r>
            <a:r>
              <a:rPr lang="hr-HR" baseline="-25000" dirty="0" err="1">
                <a:solidFill>
                  <a:srgbClr val="212121"/>
                </a:solidFill>
              </a:rPr>
              <a:t>k</a:t>
            </a:r>
            <a:r>
              <a:rPr lang="hr-HR" baseline="-25000" dirty="0">
                <a:solidFill>
                  <a:srgbClr val="212121"/>
                </a:solidFill>
              </a:rPr>
              <a:t> – 1 </a:t>
            </a:r>
            <a:r>
              <a:rPr lang="hr-HR" dirty="0">
                <a:solidFill>
                  <a:srgbClr val="212121"/>
                </a:solidFill>
              </a:rPr>
              <a:t>= d  za sve k </a:t>
            </a:r>
            <a:r>
              <a:rPr lang="hr-HR" dirty="0">
                <a:solidFill>
                  <a:srgbClr val="212121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∈ {2,3…}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hr-HR" dirty="0">
                <a:solidFill>
                  <a:srgbClr val="212121"/>
                </a:solidFill>
              </a:rPr>
              <a:t>Aritmetički je niz strogo rastući ako je konstantna razlika d&gt;0. 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hr-HR" dirty="0">
                <a:solidFill>
                  <a:srgbClr val="212121"/>
                </a:solidFill>
              </a:rPr>
              <a:t>On je strogo padajući ako je d &lt; 0, a stalan ili konstantan ako je d = 0.</a:t>
            </a:r>
            <a:endParaRPr lang="sr-Latn-R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4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CA7E4A4-4C4D-EF40-8988-4D081A04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12121"/>
                </a:solidFill>
              </a:rPr>
              <a:t>OPĆI ČLAN ARITMETIČKOG NIZA</a:t>
            </a:r>
            <a:endParaRPr lang="sr-Latn-RS">
              <a:solidFill>
                <a:srgbClr val="21212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4C4ACE-ECAB-5D45-B413-A9538F007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Prvom članu moramo dodati (n – 1) puta razliku niza d da bismo dobili n-ti ili opći član niza. Dakle, opći član niza </a:t>
            </a:r>
            <a:r>
              <a:rPr lang="hr-HR" sz="17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a</a:t>
            </a:r>
            <a:r>
              <a:rPr lang="hr-HR" sz="1700" baseline="-250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n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aritmetičkog niza, uz pretpostavku da su poznati prvi član niza 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i definicija d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 može se izraziti formulom: </a:t>
            </a:r>
          </a:p>
          <a:p>
            <a:pPr marL="1428750" lvl="7" indent="0">
              <a:buNone/>
            </a:pPr>
            <a:r>
              <a:rPr lang="hr-HR" sz="17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a</a:t>
            </a:r>
            <a:r>
              <a:rPr lang="hr-HR" sz="1700" baseline="-250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n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= 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 + (n – 1) d</a:t>
            </a:r>
          </a:p>
          <a:p>
            <a:pPr marL="228600" lvl="1" indent="0">
              <a:buNone/>
            </a:pP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Ako je k&gt;1, iz formule za opći član aritmetičkog niza slijedi da je </a:t>
            </a:r>
          </a:p>
          <a:p>
            <a:pPr marL="1428750" lvl="7" indent="0">
              <a:buNone/>
            </a:pPr>
            <a:r>
              <a:rPr lang="hr-HR" sz="17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a</a:t>
            </a:r>
            <a:r>
              <a:rPr lang="hr-HR" sz="1700" baseline="-250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k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 – 1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= 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 + (k – 2) d</a:t>
            </a:r>
          </a:p>
          <a:p>
            <a:pPr marL="1084263" lvl="5" indent="0">
              <a:buNone/>
            </a:pP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tj.   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k+1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= 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+ k d</a:t>
            </a:r>
          </a:p>
          <a:p>
            <a:pPr marL="228600" lvl="1" indent="0">
              <a:buNone/>
            </a:pP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Pa je aritmetička sredina tih dvaju članova </a:t>
            </a:r>
          </a:p>
          <a:p>
            <a:pPr marL="1428750" lvl="7" indent="0">
              <a:buNone/>
            </a:pP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a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1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 + (k – 1)d = </a:t>
            </a:r>
            <a:r>
              <a:rPr lang="hr-HR" sz="17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a</a:t>
            </a:r>
            <a:r>
              <a:rPr lang="hr-HR" sz="1700" baseline="-25000" dirty="0" err="1">
                <a:solidFill>
                  <a:srgbClr val="212121"/>
                </a:solidFill>
                <a:cs typeface="Times New Roman" panose="02020603050405020304" pitchFamily="18" charset="0"/>
              </a:rPr>
              <a:t>k</a:t>
            </a:r>
            <a:r>
              <a:rPr lang="hr-HR" sz="1700" baseline="-25000" dirty="0">
                <a:solidFill>
                  <a:srgbClr val="212121"/>
                </a:solidFill>
                <a:cs typeface="Times New Roman" panose="02020603050405020304" pitchFamily="18" charset="0"/>
              </a:rPr>
              <a:t>   </a:t>
            </a:r>
            <a:r>
              <a:rPr lang="hr-HR" sz="1700" dirty="0">
                <a:solidFill>
                  <a:srgbClr val="212121"/>
                </a:solidFill>
                <a:cs typeface="Times New Roman" panose="02020603050405020304" pitchFamily="18" charset="0"/>
              </a:rPr>
              <a:t>što smo i tvrdili</a:t>
            </a:r>
          </a:p>
        </p:txBody>
      </p:sp>
    </p:spTree>
    <p:extLst>
      <p:ext uri="{BB962C8B-B14F-4D97-AF65-F5344CB8AC3E}">
        <p14:creationId xmlns:p14="http://schemas.microsoft.com/office/powerpoint/2010/main" val="111325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6F9953-24B1-FA40-843F-30B119D3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12121"/>
                </a:solidFill>
              </a:rPr>
              <a:t>Zbroj prvih n članova aritmetičkog niza</a:t>
            </a:r>
            <a:endParaRPr lang="sr-Latn-RS">
              <a:solidFill>
                <a:srgbClr val="21212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11778F5-9637-BD4C-BF6A-4223A9F92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567643"/>
              </a:xfrm>
            </p:spPr>
            <p:txBody>
              <a:bodyPr>
                <a:normAutofit/>
              </a:bodyPr>
              <a:lstStyle/>
              <a:p>
                <a:r>
                  <a:rPr lang="hr-HR" dirty="0">
                    <a:solidFill>
                      <a:srgbClr val="212121"/>
                    </a:solidFill>
                  </a:rPr>
                  <a:t>Zbroj prvih n članova aritmetičkog niza dobije se tako da se polovica zbroja prvog i posljednjeg člana pomnoži brojem članova niza</a:t>
                </a:r>
              </a:p>
              <a:p>
                <a:pPr marL="1428750" lvl="7" indent="0">
                  <a:buNone/>
                </a:pPr>
                <a:r>
                  <a:rPr lang="hr-HR" dirty="0">
                    <a:solidFill>
                      <a:srgbClr val="212121"/>
                    </a:solidFill>
                  </a:rPr>
                  <a:t>S</a:t>
                </a:r>
                <a:r>
                  <a:rPr lang="hr-HR" baseline="-25000" dirty="0">
                    <a:solidFill>
                      <a:srgbClr val="212121"/>
                    </a:solidFill>
                  </a:rPr>
                  <a:t>n </a:t>
                </a:r>
                <a:r>
                  <a:rPr lang="hr-HR" dirty="0">
                    <a:solidFill>
                      <a:srgbClr val="21212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dirty="0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dirty="0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r-HR" b="0" i="1" dirty="0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i="1" dirty="0" smtClean="0">
                        <a:solidFill>
                          <a:srgbClr val="2121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>
                    <a:solidFill>
                      <a:srgbClr val="212121"/>
                    </a:solidFill>
                  </a:rPr>
                  <a:t>(a</a:t>
                </a:r>
                <a:r>
                  <a:rPr lang="hr-HR" baseline="-25000" dirty="0">
                    <a:solidFill>
                      <a:srgbClr val="212121"/>
                    </a:solidFill>
                  </a:rPr>
                  <a:t>1</a:t>
                </a:r>
                <a:r>
                  <a:rPr lang="hr-HR" dirty="0">
                    <a:solidFill>
                      <a:srgbClr val="212121"/>
                    </a:solidFill>
                  </a:rPr>
                  <a:t> + </a:t>
                </a:r>
                <a:r>
                  <a:rPr lang="hr-HR" dirty="0" err="1">
                    <a:solidFill>
                      <a:srgbClr val="212121"/>
                    </a:solidFill>
                  </a:rPr>
                  <a:t>a</a:t>
                </a:r>
                <a:r>
                  <a:rPr lang="hr-HR" baseline="-25000" dirty="0" err="1">
                    <a:solidFill>
                      <a:srgbClr val="212121"/>
                    </a:solidFill>
                  </a:rPr>
                  <a:t>n</a:t>
                </a:r>
                <a:r>
                  <a:rPr lang="hr-HR" baseline="-25000" dirty="0">
                    <a:solidFill>
                      <a:srgbClr val="212121"/>
                    </a:solidFill>
                  </a:rPr>
                  <a:t> </a:t>
                </a:r>
                <a:r>
                  <a:rPr lang="hr-HR" dirty="0">
                    <a:solidFill>
                      <a:srgbClr val="212121"/>
                    </a:solidFill>
                  </a:rPr>
                  <a:t>)</a:t>
                </a:r>
              </a:p>
              <a:p>
                <a:pPr marL="1428750" lvl="7" indent="0">
                  <a:buNone/>
                </a:pPr>
                <a:endParaRPr lang="hr-HR" dirty="0">
                  <a:solidFill>
                    <a:srgbClr val="212121"/>
                  </a:solidFill>
                </a:endParaRPr>
              </a:p>
              <a:p>
                <a:pPr marL="228600" lvl="1" indent="0">
                  <a:buNone/>
                </a:pPr>
                <a:r>
                  <a:rPr lang="hr-HR" dirty="0">
                    <a:solidFill>
                      <a:srgbClr val="212121"/>
                    </a:solidFill>
                  </a:rPr>
                  <a:t>kako za opći član aritmetičkog niza vrijedi </a:t>
                </a:r>
              </a:p>
              <a:p>
                <a:pPr marL="1428750" lvl="7" indent="0">
                  <a:buNone/>
                </a:pPr>
                <a:r>
                  <a:rPr lang="hr-HR" dirty="0" err="1">
                    <a:solidFill>
                      <a:srgbClr val="212121"/>
                    </a:solidFill>
                  </a:rPr>
                  <a:t>a</a:t>
                </a:r>
                <a:r>
                  <a:rPr lang="hr-HR" baseline="-25000" dirty="0" err="1">
                    <a:solidFill>
                      <a:srgbClr val="212121"/>
                    </a:solidFill>
                  </a:rPr>
                  <a:t>n</a:t>
                </a:r>
                <a:r>
                  <a:rPr lang="hr-HR" dirty="0">
                    <a:solidFill>
                      <a:srgbClr val="212121"/>
                    </a:solidFill>
                  </a:rPr>
                  <a:t>= a</a:t>
                </a:r>
                <a:r>
                  <a:rPr lang="hr-HR" baseline="-25000" dirty="0">
                    <a:solidFill>
                      <a:srgbClr val="212121"/>
                    </a:solidFill>
                  </a:rPr>
                  <a:t>1</a:t>
                </a:r>
                <a:r>
                  <a:rPr lang="hr-HR" dirty="0">
                    <a:solidFill>
                      <a:srgbClr val="212121"/>
                    </a:solidFill>
                  </a:rPr>
                  <a:t> + (n – 1) d</a:t>
                </a:r>
              </a:p>
              <a:p>
                <a:pPr marL="228600" lvl="1" indent="0">
                  <a:buNone/>
                </a:pPr>
                <a:r>
                  <a:rPr lang="hr-HR" dirty="0">
                    <a:solidFill>
                      <a:srgbClr val="212121"/>
                    </a:solidFill>
                  </a:rPr>
                  <a:t>Zbroj prvih n članova aritmetičkog niza može se izračunati i koristeći se formulom</a:t>
                </a:r>
              </a:p>
              <a:p>
                <a:pPr marL="1428750" lvl="7" indent="0">
                  <a:buNone/>
                </a:pPr>
                <a:r>
                  <a:rPr lang="hr-HR" dirty="0">
                    <a:solidFill>
                      <a:srgbClr val="212121"/>
                    </a:solidFill>
                  </a:rPr>
                  <a:t>S</a:t>
                </a:r>
                <a:r>
                  <a:rPr lang="hr-HR" baseline="-25000" dirty="0">
                    <a:solidFill>
                      <a:srgbClr val="212121"/>
                    </a:solidFill>
                  </a:rPr>
                  <a:t>n </a:t>
                </a:r>
                <a:r>
                  <a:rPr lang="hr-HR" dirty="0">
                    <a:solidFill>
                      <a:srgbClr val="21212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2121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srgbClr val="212121"/>
                    </a:solidFill>
                  </a:rPr>
                  <a:t>[2a + (n – 1) d]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11778F5-9637-BD4C-BF6A-4223A9F92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567643"/>
              </a:xfrm>
              <a:blipFill>
                <a:blip r:embed="rId3"/>
                <a:stretch>
                  <a:fillRect l="-1144" t="-27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59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693C6-DF77-4E49-B63C-9B8C8A83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hr-HR" dirty="0"/>
              <a:t>Hvala na pozornosti.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3931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353</Words>
  <Application>Microsoft Office PowerPoint</Application>
  <PresentationFormat>Široki zaslon</PresentationFormat>
  <Paragraphs>37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Cambria</vt:lpstr>
      <vt:lpstr>Cambria Math</vt:lpstr>
      <vt:lpstr>Garamond</vt:lpstr>
      <vt:lpstr>Times New Roman</vt:lpstr>
      <vt:lpstr>Organski</vt:lpstr>
      <vt:lpstr>ARITMETIČKI NIZ</vt:lpstr>
      <vt:lpstr>ARITMETIČKI NIZ</vt:lpstr>
      <vt:lpstr>DEFINICIJA ARITMETIČKOG NIZA</vt:lpstr>
      <vt:lpstr>OPĆI ČLAN ARITMETIČKOG NIZA</vt:lpstr>
      <vt:lpstr>Zbroj prvih n članova aritmetičkog niza</vt:lpstr>
      <vt:lpstr>Hvala na pozornosti.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ARITMETIČKI NIZ</dc:title>
  <dc:creator>Zlata Bilandžija</dc:creator>
  <cp:lastModifiedBy>Windows korisnik</cp:lastModifiedBy>
  <cp:revision>5</cp:revision>
  <dcterms:created xsi:type="dcterms:W3CDTF">2020-06-23T19:15:59Z</dcterms:created>
  <dcterms:modified xsi:type="dcterms:W3CDTF">2020-06-26T17:19:25Z</dcterms:modified>
</cp:coreProperties>
</file>