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32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321" r:id="rId14"/>
    <p:sldId id="322" r:id="rId15"/>
    <p:sldId id="324" r:id="rId16"/>
    <p:sldId id="267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326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319" r:id="rId41"/>
    <p:sldId id="320" r:id="rId42"/>
    <p:sldId id="318" r:id="rId43"/>
    <p:sldId id="327" r:id="rId44"/>
    <p:sldId id="291" r:id="rId45"/>
    <p:sldId id="292" r:id="rId46"/>
    <p:sldId id="293" r:id="rId47"/>
    <p:sldId id="294" r:id="rId48"/>
    <p:sldId id="295" r:id="rId49"/>
    <p:sldId id="296" r:id="rId50"/>
    <p:sldId id="297" r:id="rId51"/>
    <p:sldId id="298" r:id="rId52"/>
    <p:sldId id="299" r:id="rId53"/>
    <p:sldId id="300" r:id="rId54"/>
    <p:sldId id="330" r:id="rId55"/>
    <p:sldId id="301" r:id="rId56"/>
    <p:sldId id="302" r:id="rId57"/>
    <p:sldId id="303" r:id="rId58"/>
    <p:sldId id="304" r:id="rId59"/>
    <p:sldId id="305" r:id="rId60"/>
    <p:sldId id="306" r:id="rId61"/>
    <p:sldId id="307" r:id="rId62"/>
    <p:sldId id="308" r:id="rId63"/>
    <p:sldId id="309" r:id="rId64"/>
    <p:sldId id="310" r:id="rId65"/>
    <p:sldId id="311" r:id="rId66"/>
    <p:sldId id="312" r:id="rId67"/>
    <p:sldId id="313" r:id="rId68"/>
    <p:sldId id="314" r:id="rId69"/>
    <p:sldId id="315" r:id="rId70"/>
    <p:sldId id="328" r:id="rId71"/>
    <p:sldId id="329" r:id="rId72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8" autoAdjust="0"/>
    <p:restoredTop sz="94660"/>
  </p:normalViewPr>
  <p:slideViewPr>
    <p:cSldViewPr>
      <p:cViewPr varScale="1">
        <p:scale>
          <a:sx n="77" d="100"/>
          <a:sy n="77" d="100"/>
        </p:scale>
        <p:origin x="139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sr-Latn-CS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sr-Latn-C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sr-Latn-CS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sr-Latn-CS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</p:grpSp>
      </p:grpSp>
      <p:sp>
        <p:nvSpPr>
          <p:cNvPr id="2049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/>
              <a:t>Click to edit Master title style</a:t>
            </a:r>
          </a:p>
        </p:txBody>
      </p:sp>
      <p:sp>
        <p:nvSpPr>
          <p:cNvPr id="2049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r-HR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940F6E8-F2BE-4AEC-99CA-AAE62988C4B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B104D-E896-4C76-B932-CD89DAAFDC1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D82D0-9809-4C63-872B-065594E8FB3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3124A-EA59-4604-8C98-2C53A4F2E1F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6CA2F-6DE6-4EA1-BFDF-91091908DB1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57F4D-7CB7-4CE8-8538-1D2CA174F1F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9A3EE-B459-451F-A136-F2521920F4C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D1671-CB97-4D6B-BE3D-11D256E2426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479DA-250C-4C32-B7EF-85C50BBC0CB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D45F0-B9EF-4D6E-A26B-8BE7CD59B2F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FD738-2FBC-46DF-B0B2-3FF3C54D8D2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945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sr-Latn-CS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946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sr-Latn-CS" sz="2400">
                  <a:latin typeface="Times New Roman" pitchFamily="18" charset="0"/>
                </a:endParaRPr>
              </a:p>
            </p:txBody>
          </p:sp>
          <p:sp>
            <p:nvSpPr>
              <p:cNvPr id="1946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Click to edit Master text styles</a:t>
            </a:r>
          </a:p>
          <a:p>
            <a:pPr lvl="1"/>
            <a:r>
              <a:rPr lang="hr-HR"/>
              <a:t>Second level</a:t>
            </a:r>
          </a:p>
          <a:p>
            <a:pPr lvl="2"/>
            <a:r>
              <a:rPr lang="hr-HR"/>
              <a:t>Third level</a:t>
            </a:r>
          </a:p>
          <a:p>
            <a:pPr lvl="3"/>
            <a:r>
              <a:rPr lang="hr-HR"/>
              <a:t>Fourth level</a:t>
            </a:r>
          </a:p>
          <a:p>
            <a:pPr lvl="4"/>
            <a:r>
              <a:rPr lang="hr-HR"/>
              <a:t>Fifth level</a:t>
            </a:r>
          </a:p>
        </p:txBody>
      </p:sp>
      <p:sp>
        <p:nvSpPr>
          <p:cNvPr id="1946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946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946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E923C83B-5929-49E3-AC9D-D2820F8D3DB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r-HR" sz="6600" b="1" dirty="0">
                <a:solidFill>
                  <a:srgbClr val="33CCFF"/>
                </a:solidFill>
              </a:rPr>
              <a:t>Devize</a:t>
            </a:r>
            <a:br>
              <a:rPr lang="hr-HR" sz="6600" b="1" dirty="0">
                <a:solidFill>
                  <a:srgbClr val="33CCFF"/>
                </a:solidFill>
              </a:rPr>
            </a:br>
            <a:endParaRPr lang="hr-HR" sz="2000" b="1" dirty="0">
              <a:solidFill>
                <a:srgbClr val="33CCFF"/>
              </a:solidFill>
            </a:endParaRPr>
          </a:p>
        </p:txBody>
      </p:sp>
      <p:pic>
        <p:nvPicPr>
          <p:cNvPr id="3075" name="Picture 4"/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95963" y="1052513"/>
            <a:ext cx="2457450" cy="1438275"/>
          </a:xfrm>
          <a:noFill/>
        </p:spPr>
      </p:pic>
      <p:pic>
        <p:nvPicPr>
          <p:cNvPr id="307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4076700"/>
            <a:ext cx="245745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kstniOkvir 1">
            <a:extLst>
              <a:ext uri="{FF2B5EF4-FFF2-40B4-BE49-F238E27FC236}">
                <a16:creationId xmlns:a16="http://schemas.microsoft.com/office/drawing/2014/main" id="{B2A8AC80-2C53-4078-B5E7-3FBC35C1F0B1}"/>
              </a:ext>
            </a:extLst>
          </p:cNvPr>
          <p:cNvSpPr txBox="1"/>
          <p:nvPr/>
        </p:nvSpPr>
        <p:spPr>
          <a:xfrm>
            <a:off x="6228184" y="5281253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solidFill>
                  <a:srgbClr val="33CCFF"/>
                </a:solidFill>
              </a:rPr>
              <a:t>Zlata Bilandžija</a:t>
            </a:r>
            <a:br>
              <a:rPr lang="hr-HR" b="1" dirty="0">
                <a:solidFill>
                  <a:srgbClr val="33CCFF"/>
                </a:solidFill>
              </a:rPr>
            </a:br>
            <a:r>
              <a:rPr lang="hr-HR" b="1" dirty="0">
                <a:solidFill>
                  <a:srgbClr val="33CCFF"/>
                </a:solidFill>
              </a:rPr>
              <a:t>Rujan/Listopad 2019.</a:t>
            </a:r>
            <a:endParaRPr lang="hr-H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sz="2000" dirty="0"/>
              <a:t>Dakle možemo zaključiti da tečajna lista određuje valutne paritete.</a:t>
            </a:r>
          </a:p>
          <a:p>
            <a:pPr eaLnBrk="1" hangingPunct="1"/>
            <a:r>
              <a:rPr lang="hr-HR" sz="2000" i="1" dirty="0"/>
              <a:t>Valutni paritet je odnos između valuta dviju država</a:t>
            </a:r>
          </a:p>
          <a:p>
            <a:pPr eaLnBrk="1" hangingPunct="1"/>
            <a:r>
              <a:rPr lang="hr-HR" sz="2000" i="1" dirty="0"/>
              <a:t>Valutni paritet je vrijednost jedne novčane jedinice u usporedbi na vrijednost druge novčane jedinice</a:t>
            </a:r>
          </a:p>
          <a:p>
            <a:pPr eaLnBrk="1" hangingPunct="1"/>
            <a:r>
              <a:rPr lang="hr-HR" sz="2000" dirty="0"/>
              <a:t>Valutni pariteti nisu stalni, te se mogu mijenjati i dnevno.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sz="2400"/>
              <a:t>Kod mjenjačkih poslova novčane ustanove obračunavaju proviziju od tečajne vrijednosti kune. </a:t>
            </a:r>
          </a:p>
          <a:p>
            <a:pPr eaLnBrk="1" hangingPunct="1"/>
            <a:r>
              <a:rPr lang="hr-HR" sz="2400"/>
              <a:t>Visina provizije pri kupnji i prodaji valute je najčešće do 3%</a:t>
            </a:r>
          </a:p>
          <a:p>
            <a:pPr eaLnBrk="1" hangingPunct="1"/>
            <a:r>
              <a:rPr lang="hr-HR" sz="2400"/>
              <a:t>Novčane ustanove same određuju visinu provizije</a:t>
            </a:r>
          </a:p>
          <a:p>
            <a:pPr eaLnBrk="1" hangingPunct="1">
              <a:buFont typeface="Wingdings" pitchFamily="2" charset="2"/>
              <a:buNone/>
            </a:pPr>
            <a:endParaRPr lang="hr-HR" sz="2400"/>
          </a:p>
          <a:p>
            <a:pPr eaLnBrk="1" hangingPunct="1"/>
            <a:endParaRPr lang="hr-HR"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60350"/>
            <a:ext cx="7772400" cy="58705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sz="2000" b="1" i="1" dirty="0"/>
              <a:t>Pr.3. </a:t>
            </a:r>
            <a:r>
              <a:rPr lang="hr-HR" sz="2000" dirty="0"/>
              <a:t>Poduzetnik otkupljuje od banke 1490,00 € i banka mu zaračunava 1,5 % provizije. Koliko je poduzetnik platio 1490,00 € ?</a:t>
            </a:r>
          </a:p>
          <a:p>
            <a:pPr eaLnBrk="1" hangingPunct="1">
              <a:lnSpc>
                <a:spcPct val="90000"/>
              </a:lnSpc>
            </a:pPr>
            <a:endParaRPr lang="hr-HR" sz="2000" dirty="0"/>
          </a:p>
          <a:p>
            <a:pPr eaLnBrk="1" hangingPunct="1">
              <a:lnSpc>
                <a:spcPct val="90000"/>
              </a:lnSpc>
            </a:pPr>
            <a:r>
              <a:rPr lang="hr-HR" sz="2000" dirty="0"/>
              <a:t>Rj.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sz="2000" dirty="0"/>
              <a:t>	Za banku je ova transakcija prodaja deviza.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sz="2000" dirty="0"/>
              <a:t>	1€ = 7,411761 kn.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sz="2000" dirty="0"/>
              <a:t>	1490,00 € = 1490,00 * 7,411761kn = 11043,52389 kn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sz="2000" dirty="0"/>
              <a:t>	Na vrijednost izraženu u kunama banka zaračunava proviziju 1,5%, što znači 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sz="2000" dirty="0"/>
              <a:t>	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hr-HR" sz="2000" dirty="0"/>
              <a:t>	p(provizija) = (11043,52389 *1,5) / 100 = 165,6528584 kn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sz="2000" dirty="0"/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sz="2000" dirty="0"/>
              <a:t>	Poduzetnik će ukupno platiti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hr-HR" sz="2000" dirty="0"/>
              <a:t>	 		11043,52389 + 165,6528584 = 11209,17675 kn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sz="2400" dirty="0"/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sz="2400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22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Banka otkupljuje od poduzetnika 32150,00 GBP i zaračunava 1,7% provizije. Koliko je kuna isplatila banka poduzetniku ?</a:t>
            </a:r>
          </a:p>
          <a:p>
            <a:r>
              <a:rPr lang="hr-HR" dirty="0"/>
              <a:t>Za banku je ova transakcija kupovina deviza.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Ponovimo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Radni list 1</a:t>
            </a:r>
          </a:p>
          <a:p>
            <a:r>
              <a:rPr lang="hr-HR" dirty="0"/>
              <a:t>Što je valuta:</a:t>
            </a:r>
          </a:p>
          <a:p>
            <a:pPr>
              <a:buNone/>
            </a:pPr>
            <a:r>
              <a:rPr lang="hr-HR" dirty="0"/>
              <a:t>Valuta je novac ( papirni ili kovani) što ga izdaje</a:t>
            </a:r>
          </a:p>
          <a:p>
            <a:pPr>
              <a:buNone/>
            </a:pPr>
            <a:r>
              <a:rPr lang="hr-HR" dirty="0"/>
              <a:t>određena država, u kojoj služi kao sredstvo</a:t>
            </a:r>
          </a:p>
          <a:p>
            <a:pPr>
              <a:buNone/>
            </a:pPr>
            <a:r>
              <a:rPr lang="hr-HR" dirty="0"/>
              <a:t>razmjene i zakonsko sredstvo plaćanja</a:t>
            </a:r>
          </a:p>
          <a:p>
            <a:pPr>
              <a:buFont typeface="Wingdings" pitchFamily="2" charset="2"/>
              <a:buChar char="§"/>
            </a:pPr>
            <a:r>
              <a:rPr lang="hr-HR" dirty="0"/>
              <a:t>Što je tečaj?</a:t>
            </a:r>
          </a:p>
          <a:p>
            <a:pPr>
              <a:buNone/>
            </a:pPr>
            <a:r>
              <a:rPr lang="hr-HR" dirty="0"/>
              <a:t>Teča</a:t>
            </a:r>
            <a:r>
              <a:rPr lang="hr-HR" u="sng" dirty="0"/>
              <a:t>j</a:t>
            </a:r>
            <a:r>
              <a:rPr lang="hr-HR" dirty="0"/>
              <a:t> je službeno određena cijena strane</a:t>
            </a:r>
          </a:p>
          <a:p>
            <a:pPr>
              <a:buNone/>
            </a:pPr>
            <a:r>
              <a:rPr lang="hr-HR" dirty="0"/>
              <a:t>valute.</a:t>
            </a:r>
          </a:p>
          <a:p>
            <a:pPr>
              <a:buFont typeface="Wingdings" pitchFamily="2" charset="2"/>
              <a:buChar char="§"/>
            </a:pPr>
            <a:endParaRPr lang="hr-HR" dirty="0"/>
          </a:p>
          <a:p>
            <a:pPr>
              <a:buNone/>
            </a:pPr>
            <a:endParaRPr lang="hr-HR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Što je tečajna lista?</a:t>
            </a:r>
          </a:p>
          <a:p>
            <a:r>
              <a:rPr lang="hr-HR" b="1" i="1" u="sng" dirty="0"/>
              <a:t>Tečajna lista</a:t>
            </a:r>
            <a:r>
              <a:rPr lang="hr-HR" b="1" i="1" dirty="0"/>
              <a:t> je lista na kojoj je istaknuta službeno određena cijena strane valute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3600"/>
              <a:t>Domaći rad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sz="2000" b="1" i="1" dirty="0"/>
              <a:t>Zad.1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000" b="1" i="1" dirty="0"/>
              <a:t>	Banka otkupljuje od poduzetnika 2150,00 CAD i zaračunava 1,2% provizije. Koliko je kuna isplatila banka poduzetniku ?</a:t>
            </a:r>
          </a:p>
          <a:p>
            <a:pPr eaLnBrk="1" hangingPunct="1"/>
            <a:r>
              <a:rPr lang="hr-HR" sz="2000" b="1" i="1" dirty="0"/>
              <a:t>Zad.2.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000" b="1" i="1" dirty="0"/>
              <a:t>	Poduzetnik otkupljuje od banke 3870,00 CHF i banka mu zaračunava 2,3 % provizije. Koliko je poduzetnik platio 3870,00 € ?</a:t>
            </a:r>
          </a:p>
          <a:p>
            <a:pPr eaLnBrk="1" hangingPunct="1">
              <a:buFont typeface="Wingdings" pitchFamily="2" charset="2"/>
              <a:buNone/>
            </a:pPr>
            <a:endParaRPr lang="hr-HR" sz="2000" b="1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i="1"/>
              <a:t>1.4 Nadoplata i odbitak</a:t>
            </a:r>
          </a:p>
        </p:txBody>
      </p:sp>
      <p:sp>
        <p:nvSpPr>
          <p:cNvPr id="17411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000" b="1" i="1" dirty="0"/>
              <a:t>Zbog kupovine novog televizora morali ste u mjenjačnici promijeniti 150€, jer vam je upravo toliko kuna nedostajalo da biste ga mogli kupiti. Slijedom sretnog slučaja sat vremena nakon što ste u mjenjačnici euro promijenili u kune, došli ste do iznosa u kunama koji vam je bio nedostajao za kupnju televizora. Brzo ste odjurili natrag u istu mjenjačnicu da biste otkupili svojih 150€ . Jeste li pri toj transakciji profitirali?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i="1"/>
              <a:t>Rj.</a:t>
            </a:r>
          </a:p>
        </p:txBody>
      </p:sp>
      <p:sp>
        <p:nvSpPr>
          <p:cNvPr id="18435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000" b="1" i="1" dirty="0"/>
              <a:t>S obzirom da ste mjenjačnici prodali 150€ za nju je to bila kupnja eura. </a:t>
            </a:r>
          </a:p>
          <a:p>
            <a:pPr>
              <a:buFont typeface="Wingdings" pitchFamily="2" charset="2"/>
              <a:buNone/>
            </a:pPr>
            <a:r>
              <a:rPr lang="hr-HR" sz="2000" b="1" i="1" dirty="0"/>
              <a:t>	1 €= 7,3674 kn, pa ste za 150 € dobili :</a:t>
            </a:r>
          </a:p>
          <a:p>
            <a:pPr>
              <a:buFont typeface="Wingdings" pitchFamily="2" charset="2"/>
              <a:buNone/>
            </a:pPr>
            <a:r>
              <a:rPr lang="hr-HR" sz="2000" b="1" i="1" dirty="0"/>
              <a:t>	150* 7,3674= 1105,11 kn.</a:t>
            </a:r>
          </a:p>
          <a:p>
            <a:r>
              <a:rPr lang="hr-HR" sz="2000" b="1" i="1" dirty="0"/>
              <a:t>Sada želite vratiti svoje eure pa je to za banku prodaja eura i koristi prodajni tečaj</a:t>
            </a:r>
          </a:p>
          <a:p>
            <a:pPr>
              <a:buFont typeface="Wingdings" pitchFamily="2" charset="2"/>
              <a:buNone/>
            </a:pPr>
            <a:r>
              <a:rPr lang="hr-HR" sz="2000" b="1" i="1" dirty="0"/>
              <a:t>	 1 €= 7,4117 kn</a:t>
            </a:r>
          </a:p>
          <a:p>
            <a:pPr>
              <a:buFont typeface="Wingdings" pitchFamily="2" charset="2"/>
              <a:buNone/>
            </a:pPr>
            <a:r>
              <a:rPr lang="hr-HR" sz="2000" b="1" i="1" dirty="0"/>
              <a:t>	za kupnju 150 € morate izdvojiti:</a:t>
            </a:r>
          </a:p>
          <a:p>
            <a:pPr>
              <a:buFont typeface="Wingdings" pitchFamily="2" charset="2"/>
              <a:buNone/>
            </a:pPr>
            <a:r>
              <a:rPr lang="hr-HR" sz="2000" b="1" i="1" dirty="0"/>
              <a:t>	150* 7,4117=1111,75 kn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4941D3B-D56E-499E-B785-C7B5E4994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D8D1AEA-1D3D-4719-B9DD-0EB2BE148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KWL tablica</a:t>
            </a:r>
          </a:p>
          <a:p>
            <a:endParaRPr lang="hr-HR" dirty="0"/>
          </a:p>
        </p:txBody>
      </p:sp>
      <p:graphicFrame>
        <p:nvGraphicFramePr>
          <p:cNvPr id="4" name="Tablica 3">
            <a:extLst>
              <a:ext uri="{FF2B5EF4-FFF2-40B4-BE49-F238E27FC236}">
                <a16:creationId xmlns:a16="http://schemas.microsoft.com/office/drawing/2014/main" id="{2B49A5FE-B17A-46C7-A585-5AEB25479151}"/>
              </a:ext>
            </a:extLst>
          </p:cNvPr>
          <p:cNvGraphicFramePr>
            <a:graphicFrameLocks noGrp="1"/>
          </p:cNvGraphicFramePr>
          <p:nvPr/>
        </p:nvGraphicFramePr>
        <p:xfrm>
          <a:off x="1923415" y="2700146"/>
          <a:ext cx="5754370" cy="23294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7700">
                  <a:extLst>
                    <a:ext uri="{9D8B030D-6E8A-4147-A177-3AD203B41FA5}">
                      <a16:colId xmlns:a16="http://schemas.microsoft.com/office/drawing/2014/main" val="1823733592"/>
                    </a:ext>
                  </a:extLst>
                </a:gridCol>
                <a:gridCol w="1918335">
                  <a:extLst>
                    <a:ext uri="{9D8B030D-6E8A-4147-A177-3AD203B41FA5}">
                      <a16:colId xmlns:a16="http://schemas.microsoft.com/office/drawing/2014/main" val="4172577726"/>
                    </a:ext>
                  </a:extLst>
                </a:gridCol>
                <a:gridCol w="1918335">
                  <a:extLst>
                    <a:ext uri="{9D8B030D-6E8A-4147-A177-3AD203B41FA5}">
                      <a16:colId xmlns:a16="http://schemas.microsoft.com/office/drawing/2014/main" val="371385347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ŠTO ZNAM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ŠTO ŽELIM ZNATI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ŠTO SAM NAUČIO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15390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6878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4278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19459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000" b="1" i="1" dirty="0"/>
              <a:t>Razlika koja je nastala iznosi:</a:t>
            </a:r>
          </a:p>
          <a:p>
            <a:pPr>
              <a:buFont typeface="Wingdings" pitchFamily="2" charset="2"/>
              <a:buNone/>
            </a:pPr>
            <a:r>
              <a:rPr lang="hr-HR" sz="2000" b="1" i="1" dirty="0"/>
              <a:t>	1111,75 – 1105,11 = 6,64 kn</a:t>
            </a:r>
          </a:p>
          <a:p>
            <a:r>
              <a:rPr lang="hr-HR" sz="2000" b="1" i="1" dirty="0"/>
              <a:t>Ovom transakcijom profitirala je mjenjačnica a ne vi.</a:t>
            </a:r>
          </a:p>
          <a:p>
            <a:r>
              <a:rPr lang="hr-HR" sz="2000" b="1" i="1" dirty="0"/>
              <a:t>Za mjenjačnicu je ta razlika nadoplata a za vas odbitak.</a:t>
            </a:r>
          </a:p>
          <a:p>
            <a:pPr>
              <a:buFont typeface="Wingdings" pitchFamily="2" charset="2"/>
              <a:buNone/>
            </a:pPr>
            <a:r>
              <a:rPr lang="hr-HR" sz="2000" b="1" i="1" dirty="0"/>
              <a:t>	N (nadoplata) = (6,64*100)/1105,11 = 0,6 %</a:t>
            </a:r>
          </a:p>
          <a:p>
            <a:pPr>
              <a:buFont typeface="Wingdings" pitchFamily="2" charset="2"/>
              <a:buNone/>
            </a:pPr>
            <a:r>
              <a:rPr lang="hr-HR" sz="2000" b="1" i="1" dirty="0"/>
              <a:t>	O(odbitak) = (6,64*100)/1111,75 = 0,59%</a:t>
            </a:r>
          </a:p>
          <a:p>
            <a:pPr>
              <a:buFont typeface="Wingdings" pitchFamily="2" charset="2"/>
              <a:buNone/>
            </a:pPr>
            <a:r>
              <a:rPr lang="hr-HR" dirty="0"/>
              <a:t>	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2048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i="1"/>
              <a:t>Nadoplata i odbitak označavaju nastalu razliku neke vrijednosti od njezine osnovne vrijednosti, a izražena je u postotku.</a:t>
            </a:r>
          </a:p>
          <a:p>
            <a:r>
              <a:rPr lang="hr-HR" b="1" i="1"/>
              <a:t>Nadoplata  ( ažio)</a:t>
            </a:r>
          </a:p>
          <a:p>
            <a:r>
              <a:rPr lang="hr-HR" b="1" i="1"/>
              <a:t>Odbitak (disažio)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/>
              <a:t>Zadatci</a:t>
            </a:r>
          </a:p>
        </p:txBody>
      </p:sp>
      <p:sp>
        <p:nvSpPr>
          <p:cNvPr id="21507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000" b="1" i="1" dirty="0"/>
              <a:t>Zad.1.</a:t>
            </a:r>
          </a:p>
          <a:p>
            <a:pPr>
              <a:buFont typeface="Wingdings" pitchFamily="2" charset="2"/>
              <a:buNone/>
            </a:pPr>
            <a:r>
              <a:rPr lang="hr-HR" sz="2000" b="1" i="1" dirty="0"/>
              <a:t>	U mjenjačnici na dan 16.09.2017. tečaj švedske krune iznosi:</a:t>
            </a:r>
          </a:p>
          <a:p>
            <a:pPr>
              <a:buFont typeface="Wingdings" pitchFamily="2" charset="2"/>
              <a:buNone/>
            </a:pPr>
            <a:r>
              <a:rPr lang="hr-HR" sz="2000" b="1" i="1" dirty="0"/>
              <a:t>	Kupovni 0,848856 kn, a prodajni 0,857941 kn. </a:t>
            </a:r>
          </a:p>
          <a:p>
            <a:pPr>
              <a:buFont typeface="Wingdings" pitchFamily="2" charset="2"/>
              <a:buNone/>
            </a:pPr>
            <a:r>
              <a:rPr lang="hr-HR" sz="2000" b="1" i="1" dirty="0"/>
              <a:t>	Koliki je odbitak izražen u postotku ?</a:t>
            </a:r>
          </a:p>
          <a:p>
            <a:pPr>
              <a:buFont typeface="Wingdings" pitchFamily="2" charset="2"/>
              <a:buNone/>
            </a:pPr>
            <a:r>
              <a:rPr lang="hr-HR" sz="2000" b="1" i="1" dirty="0"/>
              <a:t>Rj. </a:t>
            </a:r>
          </a:p>
          <a:p>
            <a:pPr>
              <a:buFont typeface="Wingdings" pitchFamily="2" charset="2"/>
              <a:buNone/>
            </a:pPr>
            <a:r>
              <a:rPr lang="hr-HR" sz="2000" b="1" i="1" dirty="0"/>
              <a:t>	 0,857941- 0,848856 = 0,009085 kn</a:t>
            </a:r>
          </a:p>
          <a:p>
            <a:pPr>
              <a:buFont typeface="Wingdings" pitchFamily="2" charset="2"/>
              <a:buNone/>
            </a:pPr>
            <a:r>
              <a:rPr lang="hr-HR" sz="2000" b="1" i="1" dirty="0"/>
              <a:t>	O = (0,009085*100)/0,857941=1,0589%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22531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000" b="1" i="1" dirty="0"/>
              <a:t>Zad.2.</a:t>
            </a:r>
          </a:p>
          <a:p>
            <a:pPr>
              <a:buFont typeface="Wingdings" pitchFamily="2" charset="2"/>
              <a:buNone/>
            </a:pPr>
            <a:r>
              <a:rPr lang="hr-HR" sz="2000" b="1" i="1" dirty="0"/>
              <a:t>	U mjenjačnici na dan 16.09.2017. tečaj švedske krune iznosi:</a:t>
            </a:r>
          </a:p>
          <a:p>
            <a:pPr>
              <a:buFont typeface="Wingdings" pitchFamily="2" charset="2"/>
              <a:buNone/>
            </a:pPr>
            <a:r>
              <a:rPr lang="hr-HR" sz="2000" b="1" i="1" dirty="0"/>
              <a:t>	Kupovni 0,182856 kn, a prodajni 0,195341 kn.</a:t>
            </a:r>
          </a:p>
          <a:p>
            <a:pPr>
              <a:buFont typeface="Wingdings" pitchFamily="2" charset="2"/>
              <a:buNone/>
            </a:pPr>
            <a:r>
              <a:rPr lang="hr-HR" sz="2000" b="1" i="1" dirty="0"/>
              <a:t>	Kolika je nadoplata izražena u postotku?</a:t>
            </a:r>
          </a:p>
          <a:p>
            <a:pPr>
              <a:buFont typeface="Wingdings" pitchFamily="2" charset="2"/>
              <a:buNone/>
            </a:pPr>
            <a:r>
              <a:rPr lang="hr-HR" sz="2000" b="1" i="1" dirty="0"/>
              <a:t>Rj.</a:t>
            </a:r>
          </a:p>
          <a:p>
            <a:pPr>
              <a:buFont typeface="Wingdings" pitchFamily="2" charset="2"/>
              <a:buNone/>
            </a:pPr>
            <a:r>
              <a:rPr lang="hr-HR" sz="2000" b="1" i="1" dirty="0"/>
              <a:t>	Ako mjenjačnica kupi 1 SEK, a zatim ga ponovno proda po navedenom tečaju ostvarit će zaradu po svakom SEK-u od 0,012485 kn.</a:t>
            </a:r>
          </a:p>
          <a:p>
            <a:pPr>
              <a:buFont typeface="Wingdings" pitchFamily="2" charset="2"/>
              <a:buNone/>
            </a:pPr>
            <a:r>
              <a:rPr lang="hr-HR" sz="2000" b="1" i="1" dirty="0"/>
              <a:t>	Nadoplata u postotku iznosi : </a:t>
            </a:r>
          </a:p>
          <a:p>
            <a:pPr>
              <a:buFont typeface="Wingdings" pitchFamily="2" charset="2"/>
              <a:buNone/>
            </a:pPr>
            <a:r>
              <a:rPr lang="hr-HR" sz="2000" b="1" i="1" dirty="0"/>
              <a:t>					N= (0,012485*100)/0,182856</a:t>
            </a:r>
          </a:p>
          <a:p>
            <a:pPr>
              <a:buFont typeface="Wingdings" pitchFamily="2" charset="2"/>
              <a:buNone/>
            </a:pPr>
            <a:r>
              <a:rPr lang="hr-HR" sz="2000" b="1" i="1" dirty="0"/>
              <a:t>					N= 6,827777049% = 6,83%</a:t>
            </a:r>
            <a:endParaRPr lang="hr-H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i="1"/>
              <a:t>Zad.</a:t>
            </a:r>
          </a:p>
        </p:txBody>
      </p:sp>
      <p:sp>
        <p:nvSpPr>
          <p:cNvPr id="23555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hr-HR" sz="2000" b="1" i="1"/>
              <a:t>Zad.3.</a:t>
            </a:r>
          </a:p>
          <a:p>
            <a:pPr>
              <a:buFont typeface="Arial" charset="0"/>
              <a:buNone/>
            </a:pPr>
            <a:r>
              <a:rPr lang="hr-HR" sz="2000" b="1" i="1"/>
              <a:t>	Kolika  je  nadoplata  a  koliki  odbitak  za kupovni  tečaj   </a:t>
            </a:r>
          </a:p>
          <a:p>
            <a:pPr>
              <a:buFont typeface="Arial" charset="0"/>
              <a:buNone/>
            </a:pPr>
            <a:r>
              <a:rPr lang="hr-HR" sz="2000" b="1" i="1"/>
              <a:t>	4.746148 kn i  prodajni  tečaj  4.774710 kn švicarskog  franka </a:t>
            </a:r>
          </a:p>
          <a:p>
            <a:pPr>
              <a:buFont typeface="Arial" charset="0"/>
              <a:buNone/>
            </a:pPr>
            <a:r>
              <a:rPr lang="hr-HR" sz="2000" b="1" i="1"/>
              <a:t>	(1 CHF)?</a:t>
            </a:r>
          </a:p>
          <a:p>
            <a:pPr>
              <a:buFont typeface="Arial" charset="0"/>
              <a:buNone/>
            </a:pPr>
            <a:r>
              <a:rPr lang="hr-HR" sz="2000" b="1" i="1"/>
              <a:t>Rj.</a:t>
            </a:r>
            <a:endParaRPr lang="en-US" sz="2000" b="1" i="1"/>
          </a:p>
          <a:p>
            <a:pPr lvl="1">
              <a:buFont typeface="Wingdings" pitchFamily="2" charset="2"/>
              <a:buNone/>
            </a:pPr>
            <a:r>
              <a:rPr lang="hr-HR" sz="1800" b="1" i="1"/>
              <a:t>4.774710 – 4.746148 = 0.028562 kn</a:t>
            </a:r>
          </a:p>
          <a:p>
            <a:pPr>
              <a:buFont typeface="Wingdings" pitchFamily="2" charset="2"/>
              <a:buNone/>
            </a:pPr>
            <a:r>
              <a:rPr lang="hr-HR" sz="2000" b="1" i="1"/>
              <a:t>	 N = 0.602% </a:t>
            </a:r>
          </a:p>
          <a:p>
            <a:pPr>
              <a:buFont typeface="Wingdings" pitchFamily="2" charset="2"/>
              <a:buNone/>
            </a:pPr>
            <a:r>
              <a:rPr lang="hr-HR" sz="2000" b="1" i="1"/>
              <a:t>	O = 0.598%.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24579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000" b="1" i="1"/>
              <a:t>Zad.4.</a:t>
            </a:r>
          </a:p>
          <a:p>
            <a:pPr>
              <a:buFont typeface="Wingdings" pitchFamily="2" charset="2"/>
              <a:buNone/>
            </a:pPr>
            <a:r>
              <a:rPr lang="hr-HR" sz="2000" b="1" i="1"/>
              <a:t>	U  mjenjačnici je kupovni  tečaj  </a:t>
            </a:r>
            <a:r>
              <a:rPr lang="en-US" sz="2000" b="1" i="1"/>
              <a:t>austral</a:t>
            </a:r>
            <a:r>
              <a:rPr lang="hr-HR" sz="2000" b="1" i="1"/>
              <a:t>skog </a:t>
            </a:r>
            <a:r>
              <a:rPr lang="en-US" sz="2000" b="1" i="1"/>
              <a:t> dolar</a:t>
            </a:r>
            <a:r>
              <a:rPr lang="hr-HR" sz="2000" b="1" i="1"/>
              <a:t>a  iznosio je 3.87 kn, a prodajni 3.9 kn. Kolika je bila nadoplata  izražena u postocima?</a:t>
            </a:r>
          </a:p>
          <a:p>
            <a:pPr>
              <a:buFont typeface="Wingdings" pitchFamily="2" charset="2"/>
              <a:buNone/>
            </a:pPr>
            <a:r>
              <a:rPr lang="hr-HR" sz="2000" b="1" i="1"/>
              <a:t>Rj.</a:t>
            </a:r>
          </a:p>
          <a:p>
            <a:pPr>
              <a:buFont typeface="Wingdings" pitchFamily="2" charset="2"/>
              <a:buNone/>
            </a:pPr>
            <a:r>
              <a:rPr lang="hr-HR" sz="2000" b="1" i="1"/>
              <a:t>	 N =</a:t>
            </a:r>
            <a:r>
              <a:rPr lang="hr-HR" sz="2000"/>
              <a:t> </a:t>
            </a:r>
            <a:r>
              <a:rPr lang="hr-HR" sz="2000" b="1" i="1"/>
              <a:t>0.075%</a:t>
            </a:r>
          </a:p>
          <a:p>
            <a:pPr>
              <a:buFont typeface="Wingdings" pitchFamily="2" charset="2"/>
              <a:buNone/>
            </a:pPr>
            <a:endParaRPr lang="hr-HR" sz="2000" b="1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FB13421-35A3-4B84-9B6B-32FFCA827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AC6B855-64DE-427E-BF43-C1AD475C1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Minuta za kraj!</a:t>
            </a:r>
          </a:p>
        </p:txBody>
      </p:sp>
    </p:spTree>
    <p:extLst>
      <p:ext uri="{BB962C8B-B14F-4D97-AF65-F5344CB8AC3E}">
        <p14:creationId xmlns:p14="http://schemas.microsoft.com/office/powerpoint/2010/main" val="4858748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2560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C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i="1"/>
              <a:t>1.5 Notiranje deviza </a:t>
            </a:r>
          </a:p>
        </p:txBody>
      </p:sp>
      <p:sp>
        <p:nvSpPr>
          <p:cNvPr id="26627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/>
              <a:t>Deviza – svako potraživanje u stranoj valuti.</a:t>
            </a:r>
          </a:p>
          <a:p>
            <a:r>
              <a:rPr lang="hr-HR" sz="2400"/>
              <a:t>Tečaj devize – paritet objavljen na tečajnim listama.</a:t>
            </a:r>
          </a:p>
          <a:p>
            <a:r>
              <a:rPr lang="hr-HR" sz="2400"/>
              <a:t>Za devizu kojoj je objavljen tečaj kažemo da ta deviza </a:t>
            </a:r>
            <a:r>
              <a:rPr lang="hr-HR" sz="2400" b="1" i="1"/>
              <a:t>notira ili kotira</a:t>
            </a:r>
            <a:r>
              <a:rPr lang="hr-HR" sz="2400"/>
              <a:t>.</a:t>
            </a:r>
          </a:p>
          <a:p>
            <a:r>
              <a:rPr lang="hr-HR" sz="2400"/>
              <a:t>Notiranje deviza može biti  </a:t>
            </a:r>
            <a:r>
              <a:rPr lang="hr-HR" sz="2400" b="1" i="1"/>
              <a:t>izravno</a:t>
            </a:r>
            <a:r>
              <a:rPr lang="hr-HR" sz="2400"/>
              <a:t> (direktno) ili </a:t>
            </a:r>
            <a:r>
              <a:rPr lang="hr-HR" sz="2400" b="1" i="1"/>
              <a:t>posredno</a:t>
            </a:r>
            <a:r>
              <a:rPr lang="hr-HR" sz="2400"/>
              <a:t> (indirektno).</a:t>
            </a:r>
          </a:p>
          <a:p>
            <a:r>
              <a:rPr lang="hr-HR" sz="2400"/>
              <a:t>Kod izravnog notiranja tečajem se određuje odnos domaće valute prema 1 ili 100 jedinica strane valute.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27651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3200" b="1" i="1" u="sng"/>
              <a:t>Izravno notiranje</a:t>
            </a:r>
          </a:p>
          <a:p>
            <a:pPr>
              <a:buFont typeface="Wingdings" pitchFamily="2" charset="2"/>
              <a:buChar char="Ø"/>
            </a:pPr>
            <a:r>
              <a:rPr lang="hr-HR"/>
              <a:t>	</a:t>
            </a:r>
            <a:r>
              <a:rPr lang="hr-HR" sz="2400"/>
              <a:t>Kod izravnog notiranja tečajem se određuje odnos domaće valute prema 1 ili 100 jedinica strane valute.</a:t>
            </a:r>
          </a:p>
          <a:p>
            <a:pPr>
              <a:buFont typeface="Wingdings" pitchFamily="2" charset="2"/>
              <a:buChar char="Ø"/>
            </a:pPr>
            <a:r>
              <a:rPr lang="hr-HR" sz="2400"/>
              <a:t>	Uobičajeno je da se umjesto oznake za devizu rabi ime grada iz kojeg se provodi financijska transakcija (Zagreb,Rim…) ili pak grada u kojem se nalazi važno financijsko tržište (Frankfurt,…)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3400"/>
              <a:t>Općenito o devizama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sz="2000"/>
              <a:t>Svako potraživanje u bilo kojoj stranoj valuti, bez obzira na vrstu financijskog dokumenta s naslova kojeg je potraživanje nastalo ( čekovi,mjenice,vrijednosnice...), nazivamo deviznim potraživanjem.</a:t>
            </a:r>
          </a:p>
          <a:p>
            <a:pPr eaLnBrk="1" hangingPunct="1"/>
            <a:r>
              <a:rPr lang="hr-HR" sz="2000"/>
              <a:t>Deviza je ,dakle, efektivni strani novac, kao i sva potraživanja u stranom novcu.</a:t>
            </a:r>
          </a:p>
          <a:p>
            <a:pPr eaLnBrk="1" hangingPunct="1"/>
            <a:r>
              <a:rPr lang="hr-HR" sz="2000"/>
              <a:t>U vanjskoj trgovini trguje se ne samo robama i uslugama, nego i valutama. S obzirom da je deviza svako potraživanje koje glasi na strano sredstvo plaćanja, vrijednost izvoza ili uvoza ovisi i o cijeni strane </a:t>
            </a:r>
            <a:r>
              <a:rPr lang="hr-HR" sz="2000" b="1" i="1"/>
              <a:t>valute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/>
              <a:t>Primjer 1.</a:t>
            </a:r>
          </a:p>
        </p:txBody>
      </p:sp>
      <p:sp>
        <p:nvSpPr>
          <p:cNvPr id="28675" name="Rezervirano mjesto sadržaja 2"/>
          <p:cNvSpPr>
            <a:spLocks noGrp="1"/>
          </p:cNvSpPr>
          <p:nvPr>
            <p:ph idx="1"/>
          </p:nvPr>
        </p:nvSpPr>
        <p:spPr>
          <a:xfrm>
            <a:off x="914400" y="1484313"/>
            <a:ext cx="7772400" cy="4646612"/>
          </a:xfrm>
        </p:spPr>
        <p:txBody>
          <a:bodyPr/>
          <a:lstStyle/>
          <a:p>
            <a:r>
              <a:rPr lang="hr-HR" sz="2400"/>
              <a:t>Što znači kad kažemo: Zagreb notira :</a:t>
            </a:r>
          </a:p>
          <a:p>
            <a:pPr>
              <a:buFont typeface="Wingdings" pitchFamily="2" charset="2"/>
              <a:buNone/>
            </a:pPr>
            <a:r>
              <a:rPr lang="hr-HR" sz="2400"/>
              <a:t>				a) devizu Pariza	7,541520</a:t>
            </a:r>
          </a:p>
          <a:p>
            <a:pPr>
              <a:buFont typeface="Wingdings" pitchFamily="2" charset="2"/>
              <a:buNone/>
            </a:pPr>
            <a:r>
              <a:rPr lang="hr-HR" sz="2400"/>
              <a:t>				b) devizu Londona	10,924912</a:t>
            </a:r>
          </a:p>
          <a:p>
            <a:pPr>
              <a:buFont typeface="Wingdings" pitchFamily="2" charset="2"/>
              <a:buNone/>
            </a:pPr>
            <a:r>
              <a:rPr lang="hr-HR" sz="2400"/>
              <a:t>				c) devizu New Yorka   5,916079</a:t>
            </a:r>
          </a:p>
          <a:p>
            <a:pPr>
              <a:buFont typeface="Wingdings" pitchFamily="2" charset="2"/>
              <a:buNone/>
            </a:pPr>
            <a:r>
              <a:rPr lang="hr-HR" sz="2400"/>
              <a:t>				d) devizu Tokyja	5,4668 ?</a:t>
            </a:r>
          </a:p>
          <a:p>
            <a:pPr>
              <a:buFont typeface="Wingdings" pitchFamily="2" charset="2"/>
              <a:buNone/>
            </a:pPr>
            <a:r>
              <a:rPr lang="hr-HR" sz="2400"/>
              <a:t>	S obzirom da Zagreb notira, to znači da je notiranje direktno ( određuje se koliko jedinica domaće valute vrijedi 1 ili 100 jedinica strane valute) iz čega slijedi :</a:t>
            </a:r>
          </a:p>
          <a:p>
            <a:pPr>
              <a:buFont typeface="Wingdings" pitchFamily="2" charset="2"/>
              <a:buNone/>
            </a:pPr>
            <a:r>
              <a:rPr lang="hr-HR" sz="2400"/>
              <a:t>				a) 1€ = 7,541520 HRK</a:t>
            </a:r>
          </a:p>
          <a:p>
            <a:pPr>
              <a:buFont typeface="Wingdings" pitchFamily="2" charset="2"/>
              <a:buNone/>
            </a:pPr>
            <a:r>
              <a:rPr lang="hr-HR" sz="2400"/>
              <a:t>				b) 1 GBP = 10,924912 HRK</a:t>
            </a:r>
          </a:p>
          <a:p>
            <a:pPr>
              <a:buFont typeface="Wingdings" pitchFamily="2" charset="2"/>
              <a:buNone/>
            </a:pPr>
            <a:r>
              <a:rPr lang="hr-HR" sz="2400"/>
              <a:t>				c) 1 USD = 5,916079 HRK</a:t>
            </a:r>
          </a:p>
          <a:p>
            <a:pPr>
              <a:buFont typeface="Wingdings" pitchFamily="2" charset="2"/>
              <a:buNone/>
            </a:pPr>
            <a:r>
              <a:rPr lang="hr-HR" sz="2400"/>
              <a:t>				d) 100 JPY =	5,4668 HRK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29699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/>
              <a:t>Iz navedenog zaključujemo da se vrijednost strane valute ne mijenja, a mijenja se iznos domaće valute koji je potrebno dati za jednu ili sto jedinica te valute.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072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3200" b="1" i="1" u="sng"/>
              <a:t>Posredno notiranje</a:t>
            </a:r>
          </a:p>
          <a:p>
            <a:pPr>
              <a:buFont typeface="Wingdings" pitchFamily="2" charset="2"/>
              <a:buChar char="Ø"/>
            </a:pPr>
            <a:r>
              <a:rPr lang="hr-HR" sz="2400"/>
              <a:t>	Kod posrednog notiranja tečajem se određuje odnos strane valute prema  1 ili 100 jedinica domaće valute.</a:t>
            </a:r>
          </a:p>
          <a:p>
            <a:pPr>
              <a:buFont typeface="Wingdings" pitchFamily="2" charset="2"/>
              <a:buChar char="Ø"/>
            </a:pPr>
            <a:r>
              <a:rPr lang="hr-HR" sz="2400"/>
              <a:t>      </a:t>
            </a:r>
            <a:r>
              <a:rPr lang="hr-HR" sz="2200"/>
              <a:t>Domaća valuta nepromjenjiva, a mijenja se vrijednost strane valuta</a:t>
            </a:r>
          </a:p>
          <a:p>
            <a:pPr>
              <a:buFont typeface="Wingdings" pitchFamily="2" charset="2"/>
              <a:buChar char="Ø"/>
            </a:pPr>
            <a:r>
              <a:rPr lang="hr-HR" sz="2200"/>
              <a:t>	Posredno notiranje ima samo Velika Britanija</a:t>
            </a:r>
            <a:endParaRPr lang="hr-HR" sz="2000"/>
          </a:p>
          <a:p>
            <a:pPr>
              <a:buFont typeface="Wingdings" pitchFamily="2" charset="2"/>
              <a:buNone/>
            </a:pPr>
            <a:endParaRPr lang="hr-HR" sz="24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i="1"/>
              <a:t>Primjer 2.</a:t>
            </a:r>
          </a:p>
        </p:txBody>
      </p:sp>
      <p:sp>
        <p:nvSpPr>
          <p:cNvPr id="31747" name="Rezervirano mjesto sadržaja 2"/>
          <p:cNvSpPr>
            <a:spLocks noGrp="1"/>
          </p:cNvSpPr>
          <p:nvPr>
            <p:ph idx="1"/>
          </p:nvPr>
        </p:nvSpPr>
        <p:spPr>
          <a:xfrm>
            <a:off x="914400" y="1484313"/>
            <a:ext cx="7772400" cy="464661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r-HR" sz="2400"/>
              <a:t>Što  znači da London notira:</a:t>
            </a:r>
            <a:endParaRPr lang="en-US" sz="2400"/>
          </a:p>
          <a:p>
            <a:pPr>
              <a:buFont typeface="Arial" charset="0"/>
              <a:buNone/>
            </a:pPr>
            <a:r>
              <a:rPr lang="hr-HR" sz="2400"/>
              <a:t>				a) devizu Praga	 0.03399;</a:t>
            </a:r>
          </a:p>
          <a:p>
            <a:pPr>
              <a:buFont typeface="Arial" charset="0"/>
              <a:buNone/>
            </a:pPr>
            <a:r>
              <a:rPr lang="hr-HR" sz="2400"/>
              <a:t>				b) devizu Zagreba	0.11869;  </a:t>
            </a:r>
          </a:p>
          <a:p>
            <a:pPr>
              <a:buFont typeface="Arial" charset="0"/>
              <a:buNone/>
            </a:pPr>
            <a:r>
              <a:rPr lang="hr-HR" sz="2400"/>
              <a:t>				c) devizu Osla 	0.101;</a:t>
            </a:r>
          </a:p>
          <a:p>
            <a:pPr>
              <a:buFont typeface="Arial" charset="0"/>
              <a:buNone/>
            </a:pPr>
            <a:r>
              <a:rPr lang="hr-HR" sz="2000" b="1" i="1"/>
              <a:t>Rj.</a:t>
            </a:r>
          </a:p>
          <a:p>
            <a:pPr>
              <a:buFont typeface="Arial" charset="0"/>
              <a:buNone/>
            </a:pPr>
            <a:r>
              <a:rPr lang="hr-HR" sz="2400" b="1" i="1"/>
              <a:t>Domaća  valuta je stalna, a strana se mijenja</a:t>
            </a:r>
            <a:r>
              <a:rPr lang="hr-HR" sz="2400"/>
              <a:t>. </a:t>
            </a:r>
            <a:endParaRPr lang="en-US" sz="2400"/>
          </a:p>
          <a:p>
            <a:pPr>
              <a:buFont typeface="Arial" charset="0"/>
              <a:buNone/>
            </a:pPr>
            <a:endParaRPr lang="hr-HR" sz="2400"/>
          </a:p>
          <a:p>
            <a:pPr>
              <a:buFont typeface="Arial" charset="0"/>
              <a:buNone/>
            </a:pPr>
            <a:r>
              <a:rPr lang="hr-HR" sz="2400"/>
              <a:t>a) Za 1 GBP dobije se 0.03399 CZK;</a:t>
            </a:r>
          </a:p>
          <a:p>
            <a:pPr>
              <a:buFont typeface="Arial" charset="0"/>
              <a:buNone/>
            </a:pPr>
            <a:endParaRPr lang="hr-HR" sz="2400"/>
          </a:p>
          <a:p>
            <a:pPr>
              <a:buFont typeface="Arial" charset="0"/>
              <a:buNone/>
            </a:pPr>
            <a:r>
              <a:rPr lang="hr-HR" sz="2400"/>
              <a:t>b) Za 1 GBP dobije se 0.11869 KN; </a:t>
            </a:r>
          </a:p>
          <a:p>
            <a:pPr>
              <a:buFont typeface="Arial" charset="0"/>
              <a:buNone/>
            </a:pPr>
            <a:endParaRPr lang="hr-HR" sz="2400"/>
          </a:p>
          <a:p>
            <a:pPr>
              <a:buFont typeface="Arial" charset="0"/>
              <a:buNone/>
            </a:pPr>
            <a:r>
              <a:rPr lang="hr-HR" sz="2400"/>
              <a:t>c) Za 1 GBP dobije se 0.101 NOK.  </a:t>
            </a:r>
          </a:p>
          <a:p>
            <a:pPr>
              <a:buFont typeface="Arial" charset="0"/>
              <a:buNone/>
            </a:pPr>
            <a:endParaRPr lang="hr-HR" sz="2400" b="1" i="1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i="1"/>
              <a:t/>
            </a:r>
            <a:br>
              <a:rPr lang="hr-HR" sz="3600" b="1" i="1"/>
            </a:br>
            <a:r>
              <a:rPr lang="hr-HR" sz="3600" b="1" i="1"/>
              <a:t>Zadatci </a:t>
            </a:r>
            <a:br>
              <a:rPr lang="hr-HR" sz="3600" b="1" i="1"/>
            </a:br>
            <a:r>
              <a:rPr lang="hr-HR" sz="3200" b="1" i="1"/>
              <a:t>Zad.1.</a:t>
            </a:r>
            <a:r>
              <a:rPr lang="hr-HR" sz="3600" b="1" i="1"/>
              <a:t/>
            </a:r>
            <a:br>
              <a:rPr lang="hr-HR" sz="3600" b="1" i="1"/>
            </a:br>
            <a:endParaRPr lang="hr-HR" sz="3600" b="1" i="1"/>
          </a:p>
        </p:txBody>
      </p:sp>
      <p:sp>
        <p:nvSpPr>
          <p:cNvPr id="32771" name="Rezervirano mjesto sadržaja 2"/>
          <p:cNvSpPr>
            <a:spLocks noGrp="1"/>
          </p:cNvSpPr>
          <p:nvPr>
            <p:ph idx="1"/>
          </p:nvPr>
        </p:nvSpPr>
        <p:spPr>
          <a:xfrm>
            <a:off x="914400" y="1484313"/>
            <a:ext cx="7772400" cy="4646612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hr-HR" sz="2400" i="1"/>
              <a:t>U banci u Parizu tečaj američkog dolara prema € je 0,853865, a tečaj američkog dolara prema hrvatskoj kuni 6,125609. Kako u toj banci notira hrvatska kuna u odnosu na euro?</a:t>
            </a:r>
          </a:p>
          <a:p>
            <a:r>
              <a:rPr lang="hr-HR" sz="2400" b="1" i="1"/>
              <a:t>Rj.</a:t>
            </a:r>
          </a:p>
          <a:p>
            <a:pPr>
              <a:buFont typeface="Wingdings" pitchFamily="2" charset="2"/>
              <a:buNone/>
            </a:pPr>
            <a:r>
              <a:rPr lang="hr-HR" sz="2400" b="1" i="1"/>
              <a:t>	</a:t>
            </a:r>
            <a:r>
              <a:rPr lang="hr-HR" sz="2400" i="1"/>
              <a:t>S obzirom da Pariz izravno notira, znači da se traži koliko eura je potrebno dati za jednu kunu tj. </a:t>
            </a:r>
          </a:p>
          <a:p>
            <a:pPr>
              <a:buFont typeface="Wingdings" pitchFamily="2" charset="2"/>
              <a:buNone/>
            </a:pPr>
            <a:r>
              <a:rPr lang="hr-HR" sz="2400" i="1"/>
              <a:t>				x € = 1 HRK</a:t>
            </a:r>
          </a:p>
          <a:p>
            <a:pPr>
              <a:buFont typeface="Wingdings" pitchFamily="2" charset="2"/>
              <a:buNone/>
            </a:pPr>
            <a:r>
              <a:rPr lang="hr-HR" sz="2400" i="1"/>
              <a:t>	S druge strane tečaj američkog dolara prema HRK je 6,125609, što znači da je </a:t>
            </a:r>
          </a:p>
          <a:p>
            <a:pPr>
              <a:buFont typeface="Wingdings" pitchFamily="2" charset="2"/>
              <a:buNone/>
            </a:pPr>
            <a:r>
              <a:rPr lang="hr-HR" sz="2400" i="1"/>
              <a:t>				1 USD = 6,125609 HRK</a:t>
            </a:r>
          </a:p>
          <a:p>
            <a:pPr>
              <a:buFont typeface="Wingdings" pitchFamily="2" charset="2"/>
              <a:buNone/>
            </a:pPr>
            <a:r>
              <a:rPr lang="hr-HR" sz="2400" i="1"/>
              <a:t>	a taj američki dolar prema euro je </a:t>
            </a:r>
          </a:p>
          <a:p>
            <a:pPr>
              <a:buFont typeface="Wingdings" pitchFamily="2" charset="2"/>
              <a:buNone/>
            </a:pPr>
            <a:r>
              <a:rPr lang="hr-HR" sz="2400" i="1"/>
              <a:t>				1 USD = 0,853865 €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3795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/>
              <a:t>Postavljamo verižnik</a:t>
            </a:r>
          </a:p>
          <a:p>
            <a:pPr>
              <a:buFont typeface="Wingdings" pitchFamily="2" charset="2"/>
              <a:buNone/>
            </a:pPr>
            <a:r>
              <a:rPr lang="hr-HR" sz="2400"/>
              <a:t>			x </a:t>
            </a:r>
            <a:r>
              <a:rPr lang="hr-HR" sz="2400" i="1"/>
              <a:t>€		1 HRK</a:t>
            </a:r>
          </a:p>
          <a:p>
            <a:pPr>
              <a:buFont typeface="Wingdings" pitchFamily="2" charset="2"/>
              <a:buNone/>
            </a:pPr>
            <a:r>
              <a:rPr lang="hr-HR" sz="2400" i="1"/>
              <a:t>	6,125609 HRK		1 USD</a:t>
            </a:r>
          </a:p>
          <a:p>
            <a:pPr>
              <a:buFont typeface="Wingdings" pitchFamily="2" charset="2"/>
              <a:buNone/>
            </a:pPr>
            <a:r>
              <a:rPr lang="hr-HR" sz="2400" i="1"/>
              <a:t>		      1 USD		0,853865 €</a:t>
            </a:r>
          </a:p>
          <a:p>
            <a:pPr>
              <a:buFont typeface="Wingdings" pitchFamily="2" charset="2"/>
              <a:buNone/>
            </a:pPr>
            <a:endParaRPr lang="hr-HR" sz="2400" i="1"/>
          </a:p>
          <a:p>
            <a:pPr>
              <a:buFont typeface="Wingdings" pitchFamily="2" charset="2"/>
              <a:buNone/>
            </a:pPr>
            <a:r>
              <a:rPr lang="hr-HR" sz="2400" i="1"/>
              <a:t>	x = (1*1*0,853865)/ 6,125609 = 0,139392671 </a:t>
            </a:r>
          </a:p>
          <a:p>
            <a:pPr>
              <a:buFont typeface="Wingdings" pitchFamily="2" charset="2"/>
              <a:buNone/>
            </a:pPr>
            <a:r>
              <a:rPr lang="hr-HR" sz="2400" i="1"/>
              <a:t>	</a:t>
            </a:r>
            <a:r>
              <a:rPr lang="hr-HR" sz="2400" b="1" i="1"/>
              <a:t>Zaključujemo da 1 HRK = 0,139393 €</a:t>
            </a:r>
            <a:endParaRPr lang="hr-HR" sz="2400" b="1"/>
          </a:p>
        </p:txBody>
      </p:sp>
      <p:cxnSp>
        <p:nvCxnSpPr>
          <p:cNvPr id="5" name="Ravni poveznik 4"/>
          <p:cNvCxnSpPr/>
          <p:nvPr/>
        </p:nvCxnSpPr>
        <p:spPr>
          <a:xfrm rot="5400000">
            <a:off x="3240881" y="2817019"/>
            <a:ext cx="13668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6"/>
          <p:cNvCxnSpPr/>
          <p:nvPr/>
        </p:nvCxnSpPr>
        <p:spPr>
          <a:xfrm>
            <a:off x="1476375" y="3500438"/>
            <a:ext cx="5399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i="1"/>
              <a:t>Zad.2.</a:t>
            </a:r>
          </a:p>
        </p:txBody>
      </p:sp>
      <p:sp>
        <p:nvSpPr>
          <p:cNvPr id="34819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i="1" dirty="0"/>
              <a:t>Deviza Bonna notira u Zagrebu 7,541520, a deviza Zuricha u Zagrebu 4,932307.</a:t>
            </a:r>
          </a:p>
          <a:p>
            <a:pPr>
              <a:buFont typeface="Wingdings" pitchFamily="2" charset="2"/>
              <a:buNone/>
            </a:pPr>
            <a:r>
              <a:rPr lang="hr-HR" sz="2400" i="1" dirty="0"/>
              <a:t>	a) Koliki je tečaj devize Bonna u Zurichu;</a:t>
            </a:r>
          </a:p>
          <a:p>
            <a:pPr>
              <a:buFont typeface="Wingdings" pitchFamily="2" charset="2"/>
              <a:buNone/>
            </a:pPr>
            <a:r>
              <a:rPr lang="hr-HR" sz="2400" i="1" dirty="0"/>
              <a:t>	b) Koliki je tečaj devize Zuricha u Bonnu?</a:t>
            </a:r>
          </a:p>
          <a:p>
            <a:r>
              <a:rPr lang="hr-HR" sz="2400" b="1" i="1" dirty="0"/>
              <a:t>Rj.</a:t>
            </a:r>
            <a:endParaRPr lang="hr-HR" sz="2400" i="1" dirty="0"/>
          </a:p>
          <a:p>
            <a:pPr>
              <a:buFont typeface="Wingdings" pitchFamily="2" charset="2"/>
              <a:buNone/>
            </a:pPr>
            <a:r>
              <a:rPr lang="hr-HR" sz="2400" i="1" dirty="0"/>
              <a:t>	S obzirom da deviza Bonna notira u Zagrebu 7,541520, a Zagreb notira izravno, slijedi </a:t>
            </a:r>
          </a:p>
          <a:p>
            <a:pPr>
              <a:buFont typeface="Wingdings" pitchFamily="2" charset="2"/>
              <a:buNone/>
            </a:pPr>
            <a:r>
              <a:rPr lang="hr-HR" sz="2400" i="1" dirty="0"/>
              <a:t>				1 € = 7,541520 HRK</a:t>
            </a:r>
          </a:p>
          <a:p>
            <a:pPr>
              <a:buFont typeface="Wingdings" pitchFamily="2" charset="2"/>
              <a:buNone/>
            </a:pPr>
            <a:r>
              <a:rPr lang="hr-HR" sz="2400" i="1" dirty="0"/>
              <a:t>	Deviza Zuricha notira u Zagrebu 4,932307, slijedi</a:t>
            </a:r>
          </a:p>
          <a:p>
            <a:pPr>
              <a:buFont typeface="Wingdings" pitchFamily="2" charset="2"/>
              <a:buNone/>
            </a:pPr>
            <a:r>
              <a:rPr lang="hr-HR" sz="2400" i="1" dirty="0"/>
              <a:t>				1 CHF = 4,932307 HRK </a:t>
            </a:r>
          </a:p>
          <a:p>
            <a:pPr>
              <a:buFont typeface="Wingdings" pitchFamily="2" charset="2"/>
              <a:buNone/>
            </a:pPr>
            <a:endParaRPr lang="hr-HR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584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i="1" dirty="0"/>
              <a:t>a) Tečaj devize Bonna u Zurichu </a:t>
            </a:r>
          </a:p>
          <a:p>
            <a:pPr>
              <a:buFont typeface="Wingdings" pitchFamily="2" charset="2"/>
              <a:buNone/>
            </a:pPr>
            <a:r>
              <a:rPr lang="hr-HR" sz="2400" i="1" dirty="0"/>
              <a:t>	Zurich notira izravno</a:t>
            </a:r>
          </a:p>
          <a:p>
            <a:pPr>
              <a:buFont typeface="Wingdings" pitchFamily="2" charset="2"/>
              <a:buNone/>
            </a:pPr>
            <a:r>
              <a:rPr lang="hr-HR" sz="2400" i="1" dirty="0"/>
              <a:t>	Zanima nas koliko švicarskih franaka možemo dobiti za jedan euro. </a:t>
            </a:r>
          </a:p>
          <a:p>
            <a:pPr>
              <a:buFont typeface="Wingdings" pitchFamily="2" charset="2"/>
              <a:buNone/>
            </a:pPr>
            <a:r>
              <a:rPr lang="hr-HR" sz="2400" i="1" dirty="0"/>
              <a:t>			x CHF 	1€</a:t>
            </a:r>
          </a:p>
          <a:p>
            <a:pPr>
              <a:buFont typeface="Wingdings" pitchFamily="2" charset="2"/>
              <a:buNone/>
            </a:pPr>
            <a:r>
              <a:rPr lang="hr-HR" sz="2400" i="1" dirty="0"/>
              <a:t>			1 € 		7,541520 HRK</a:t>
            </a:r>
          </a:p>
          <a:p>
            <a:pPr>
              <a:buFont typeface="Wingdings" pitchFamily="2" charset="2"/>
              <a:buNone/>
            </a:pPr>
            <a:r>
              <a:rPr lang="hr-HR" sz="2400" i="1" dirty="0"/>
              <a:t>		4,932307 HRK	1 CHF</a:t>
            </a:r>
          </a:p>
          <a:p>
            <a:pPr>
              <a:buFont typeface="Wingdings" pitchFamily="2" charset="2"/>
              <a:buNone/>
            </a:pPr>
            <a:endParaRPr lang="hr-HR" sz="2400" i="1" dirty="0"/>
          </a:p>
          <a:p>
            <a:pPr>
              <a:buFont typeface="Wingdings" pitchFamily="2" charset="2"/>
              <a:buNone/>
            </a:pPr>
            <a:r>
              <a:rPr lang="hr-HR" sz="2400" i="1" dirty="0"/>
              <a:t>		x = (1*7,541520*1) / 4,932307 = 1,529004581</a:t>
            </a:r>
          </a:p>
          <a:p>
            <a:pPr>
              <a:buFont typeface="Wingdings" pitchFamily="2" charset="2"/>
              <a:buNone/>
            </a:pPr>
            <a:r>
              <a:rPr lang="hr-HR" sz="2400" i="1" dirty="0"/>
              <a:t>	Zaključujemo da je :	1 € = 1, 529005 CHF</a:t>
            </a:r>
            <a:endParaRPr lang="hr-HR" sz="2400" dirty="0"/>
          </a:p>
        </p:txBody>
      </p:sp>
      <p:cxnSp>
        <p:nvCxnSpPr>
          <p:cNvPr id="5" name="Ravni poveznik 4"/>
          <p:cNvCxnSpPr/>
          <p:nvPr/>
        </p:nvCxnSpPr>
        <p:spPr>
          <a:xfrm rot="5400000">
            <a:off x="3455987" y="3968751"/>
            <a:ext cx="13684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6"/>
          <p:cNvCxnSpPr/>
          <p:nvPr/>
        </p:nvCxnSpPr>
        <p:spPr>
          <a:xfrm flipV="1">
            <a:off x="1763713" y="4652963"/>
            <a:ext cx="5976937" cy="71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6867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i="1" dirty="0"/>
              <a:t>b) tečaj devize Zuricha u Bonnu ? </a:t>
            </a:r>
          </a:p>
          <a:p>
            <a:pPr>
              <a:buFont typeface="Wingdings" pitchFamily="2" charset="2"/>
              <a:buNone/>
            </a:pPr>
            <a:r>
              <a:rPr lang="hr-HR" sz="2400" i="1" dirty="0"/>
              <a:t>	Bonn notira izravno. </a:t>
            </a:r>
          </a:p>
          <a:p>
            <a:pPr>
              <a:buFont typeface="Wingdings" pitchFamily="2" charset="2"/>
              <a:buNone/>
            </a:pPr>
            <a:r>
              <a:rPr lang="hr-HR" sz="2400" i="1" dirty="0"/>
              <a:t>	Zanima nas koliko eura možemo dobiti za 1 CHF. </a:t>
            </a:r>
          </a:p>
          <a:p>
            <a:pPr>
              <a:buFont typeface="Wingdings" pitchFamily="2" charset="2"/>
              <a:buNone/>
            </a:pPr>
            <a:r>
              <a:rPr lang="hr-HR" sz="2400" i="1" dirty="0"/>
              <a:t>			x € 		1 CHF</a:t>
            </a:r>
          </a:p>
          <a:p>
            <a:pPr>
              <a:buFont typeface="Wingdings" pitchFamily="2" charset="2"/>
              <a:buNone/>
            </a:pPr>
            <a:r>
              <a:rPr lang="hr-HR" sz="2400" i="1" dirty="0"/>
              <a:t>		     1 CHF		4,932307 HRK</a:t>
            </a:r>
          </a:p>
          <a:p>
            <a:pPr>
              <a:buFont typeface="Wingdings" pitchFamily="2" charset="2"/>
              <a:buNone/>
            </a:pPr>
            <a:r>
              <a:rPr lang="hr-HR" sz="2400" i="1" dirty="0"/>
              <a:t>	7,541520 HRK 		1 €</a:t>
            </a:r>
          </a:p>
          <a:p>
            <a:pPr>
              <a:buFont typeface="Wingdings" pitchFamily="2" charset="2"/>
              <a:buNone/>
            </a:pPr>
            <a:endParaRPr lang="hr-HR" sz="2400" i="1" dirty="0"/>
          </a:p>
          <a:p>
            <a:pPr>
              <a:buFont typeface="Wingdings" pitchFamily="2" charset="2"/>
              <a:buNone/>
            </a:pPr>
            <a:r>
              <a:rPr lang="hr-HR" sz="2400" i="1" dirty="0"/>
              <a:t>		x = (1*4,932307*1) / 7,541520 = 0,654020277  </a:t>
            </a:r>
          </a:p>
          <a:p>
            <a:pPr>
              <a:buFont typeface="Wingdings" pitchFamily="2" charset="2"/>
              <a:buNone/>
            </a:pPr>
            <a:r>
              <a:rPr lang="hr-HR" sz="2400" i="1" dirty="0"/>
              <a:t>	Zaključujemo :  1CHF = 0,654020 €   </a:t>
            </a:r>
          </a:p>
        </p:txBody>
      </p:sp>
      <p:cxnSp>
        <p:nvCxnSpPr>
          <p:cNvPr id="5" name="Ravni poveznik 4"/>
          <p:cNvCxnSpPr/>
          <p:nvPr/>
        </p:nvCxnSpPr>
        <p:spPr>
          <a:xfrm rot="5400000">
            <a:off x="3167062" y="3608388"/>
            <a:ext cx="13684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6"/>
          <p:cNvCxnSpPr/>
          <p:nvPr/>
        </p:nvCxnSpPr>
        <p:spPr>
          <a:xfrm flipV="1">
            <a:off x="1403350" y="4221163"/>
            <a:ext cx="5976938" cy="71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Knjiga strana 39. zad.10.,11.,12.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Zad.10.</a:t>
            </a:r>
          </a:p>
          <a:p>
            <a:endParaRPr lang="hr-HR" dirty="0"/>
          </a:p>
          <a:p>
            <a:pPr>
              <a:buNone/>
            </a:pPr>
            <a:r>
              <a:rPr lang="hr-HR" dirty="0"/>
              <a:t>            </a:t>
            </a:r>
            <a:r>
              <a:rPr lang="hr-HR" i="1" dirty="0"/>
              <a:t>X HRK         1 CHF</a:t>
            </a:r>
          </a:p>
          <a:p>
            <a:pPr>
              <a:buNone/>
            </a:pPr>
            <a:r>
              <a:rPr lang="hr-HR" i="1" dirty="0"/>
              <a:t>            1 CHF          0,68702 €</a:t>
            </a:r>
          </a:p>
          <a:p>
            <a:pPr>
              <a:buNone/>
            </a:pPr>
            <a:r>
              <a:rPr lang="hr-HR" i="1" dirty="0"/>
              <a:t>            1 €                7,33002 HRK</a:t>
            </a:r>
          </a:p>
          <a:p>
            <a:pPr>
              <a:buNone/>
            </a:pPr>
            <a:endParaRPr lang="hr-HR" i="1" dirty="0"/>
          </a:p>
          <a:p>
            <a:pPr>
              <a:buNone/>
            </a:pPr>
            <a:r>
              <a:rPr lang="hr-HR" i="1" dirty="0"/>
              <a:t>			X= 5,038 HRK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2608249" y="3535363"/>
            <a:ext cx="20717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43042" y="4572008"/>
            <a:ext cx="55721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3400"/>
              <a:t>Valute i novčane jedinice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sz="2000" dirty="0"/>
              <a:t>Valuta je novac ( papirni ili kovani) što ga izdaje određena država, u kojoj služi kao sredstvo razmjene i zakonsko sredstvo plaćanja</a:t>
            </a:r>
          </a:p>
          <a:p>
            <a:pPr eaLnBrk="1" hangingPunct="1">
              <a:lnSpc>
                <a:spcPct val="90000"/>
              </a:lnSpc>
            </a:pPr>
            <a:r>
              <a:rPr lang="hr-HR" sz="2000" dirty="0"/>
              <a:t>Novčana jedinica je državnim zakonom ili međunarodnim dogovorom određena jedinična vrijednost i naziv novca, a služi za izražavanje novčane vrijednosti.</a:t>
            </a:r>
          </a:p>
          <a:p>
            <a:pPr eaLnBrk="1" hangingPunct="1">
              <a:lnSpc>
                <a:spcPct val="90000"/>
              </a:lnSpc>
            </a:pPr>
            <a:r>
              <a:rPr lang="hr-HR" sz="2000" dirty="0"/>
              <a:t>Konvertibilna valuta je valuta koja se može slobodno pretvoriti u neku drugu valutu ili u zlato.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Zad.11.</a:t>
            </a:r>
          </a:p>
          <a:p>
            <a:endParaRPr lang="hr-HR" dirty="0"/>
          </a:p>
          <a:p>
            <a:pPr>
              <a:buNone/>
            </a:pPr>
            <a:r>
              <a:rPr lang="hr-HR" dirty="0"/>
              <a:t>            </a:t>
            </a:r>
            <a:r>
              <a:rPr lang="hr-HR" i="1" dirty="0"/>
              <a:t>X CHF         1 HRK</a:t>
            </a:r>
          </a:p>
          <a:p>
            <a:pPr>
              <a:buNone/>
            </a:pPr>
            <a:r>
              <a:rPr lang="hr-HR" i="1" dirty="0"/>
              <a:t>            1 HRK          0,12987 USD</a:t>
            </a:r>
          </a:p>
          <a:p>
            <a:pPr>
              <a:buNone/>
            </a:pPr>
            <a:r>
              <a:rPr lang="hr-HR" i="1" dirty="0"/>
              <a:t>            1 USD          1,540247 CHF</a:t>
            </a:r>
          </a:p>
          <a:p>
            <a:pPr>
              <a:buNone/>
            </a:pPr>
            <a:endParaRPr lang="hr-HR" i="1" dirty="0"/>
          </a:p>
          <a:p>
            <a:pPr>
              <a:buNone/>
            </a:pPr>
            <a:r>
              <a:rPr lang="hr-HR" i="1" dirty="0"/>
              <a:t>			X= 0,20032 HRK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2608249" y="3535363"/>
            <a:ext cx="20717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43042" y="4572008"/>
            <a:ext cx="55721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Zad.12.</a:t>
            </a:r>
          </a:p>
          <a:p>
            <a:endParaRPr lang="hr-HR" dirty="0"/>
          </a:p>
          <a:p>
            <a:pPr>
              <a:buNone/>
            </a:pPr>
            <a:r>
              <a:rPr lang="hr-HR" dirty="0"/>
              <a:t>            </a:t>
            </a:r>
            <a:r>
              <a:rPr lang="hr-HR" i="1" dirty="0"/>
              <a:t>X HRK         1 CHF</a:t>
            </a:r>
          </a:p>
          <a:p>
            <a:pPr>
              <a:buNone/>
            </a:pPr>
            <a:r>
              <a:rPr lang="hr-HR" i="1" dirty="0"/>
              <a:t>            1 CHF          0,68304 USD</a:t>
            </a:r>
          </a:p>
          <a:p>
            <a:pPr>
              <a:buNone/>
            </a:pPr>
            <a:r>
              <a:rPr lang="hr-HR" i="1" dirty="0"/>
              <a:t>            1 USD          7,760001 HRK</a:t>
            </a:r>
          </a:p>
          <a:p>
            <a:pPr>
              <a:buNone/>
            </a:pPr>
            <a:endParaRPr lang="hr-HR" i="1" dirty="0"/>
          </a:p>
          <a:p>
            <a:pPr>
              <a:buNone/>
            </a:pPr>
            <a:r>
              <a:rPr lang="hr-HR" i="1" dirty="0"/>
              <a:t>			X</a:t>
            </a:r>
            <a:r>
              <a:rPr lang="hr-HR" i="1"/>
              <a:t>= 5,30043 HRK</a:t>
            </a:r>
            <a:endParaRPr lang="hr-HR" i="1" dirty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2608249" y="3535363"/>
            <a:ext cx="20717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43042" y="4572008"/>
            <a:ext cx="55721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i="1" dirty="0">
                <a:latin typeface="+mj-lt"/>
              </a:rPr>
              <a:t>Radni list 2</a:t>
            </a:r>
          </a:p>
          <a:p>
            <a:r>
              <a:rPr lang="hr-HR" b="1" i="1" dirty="0">
                <a:latin typeface="+mj-lt"/>
              </a:rPr>
              <a:t>Vršnjačko vrednovanje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3BAE072-0C69-416E-A12D-50462007A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E69A56E-BB52-4549-BDF4-CB2A1D006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921964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i="1"/>
              <a:t>Reduciranje deviznih tečajeva</a:t>
            </a:r>
          </a:p>
        </p:txBody>
      </p:sp>
      <p:sp>
        <p:nvSpPr>
          <p:cNvPr id="4096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hr-HR" sz="2400" b="1" i="1"/>
              <a:t>Prilikom  ugovaranja devizne transakcije osim što se dogovara</a:t>
            </a:r>
          </a:p>
          <a:p>
            <a:pPr lvl="1"/>
            <a:r>
              <a:rPr lang="hr-HR" sz="2400" b="1" i="1">
                <a:solidFill>
                  <a:srgbClr val="FF0000"/>
                </a:solidFill>
              </a:rPr>
              <a:t> </a:t>
            </a:r>
            <a:r>
              <a:rPr lang="hr-HR" sz="2400" b="1" i="1"/>
              <a:t>vrsta</a:t>
            </a:r>
          </a:p>
          <a:p>
            <a:pPr lvl="1"/>
            <a:r>
              <a:rPr lang="hr-HR" sz="2400" b="1" i="1"/>
              <a:t> količina </a:t>
            </a:r>
          </a:p>
          <a:p>
            <a:pPr lvl="1"/>
            <a:r>
              <a:rPr lang="hr-HR" sz="2400" b="1" i="1"/>
              <a:t>tečaj deviza</a:t>
            </a:r>
          </a:p>
          <a:p>
            <a:pPr>
              <a:buFont typeface="Arial" charset="0"/>
              <a:buNone/>
            </a:pPr>
            <a:r>
              <a:rPr lang="hr-HR" sz="2400" b="1" i="1"/>
              <a:t>                          potrebno je ugovoriti i</a:t>
            </a:r>
          </a:p>
          <a:p>
            <a:pPr lvl="1"/>
            <a:r>
              <a:rPr lang="hr-HR" sz="2400" b="1" i="1"/>
              <a:t>vrijeme dospijeća deviza. </a:t>
            </a:r>
            <a:endParaRPr lang="en-US" sz="2400" b="1" i="1"/>
          </a:p>
          <a:p>
            <a:endParaRPr lang="hr-HR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1987" name="Rezervirano mjesto sadržaja 2"/>
          <p:cNvSpPr>
            <a:spLocks noGrp="1"/>
          </p:cNvSpPr>
          <p:nvPr>
            <p:ph idx="1"/>
          </p:nvPr>
        </p:nvSpPr>
        <p:spPr>
          <a:xfrm>
            <a:off x="914400" y="1557338"/>
            <a:ext cx="7772400" cy="4573587"/>
          </a:xfrm>
        </p:spPr>
        <p:txBody>
          <a:bodyPr/>
          <a:lstStyle/>
          <a:p>
            <a:r>
              <a:rPr lang="hr-HR" sz="2400" b="1" i="1"/>
              <a:t>S obzirom na dospijeće deviza tečaj može  biti:</a:t>
            </a:r>
          </a:p>
          <a:p>
            <a:pPr lvl="1"/>
            <a:r>
              <a:rPr lang="hr-HR" sz="2400" b="1" i="1"/>
              <a:t>a vista </a:t>
            </a:r>
            <a:r>
              <a:rPr lang="hr-HR" sz="2400" i="1"/>
              <a:t>(odmah, po viđenju )</a:t>
            </a:r>
          </a:p>
          <a:p>
            <a:pPr lvl="1"/>
            <a:r>
              <a:rPr lang="hr-HR" sz="2400" b="1" i="1"/>
              <a:t>terminski, </a:t>
            </a:r>
            <a:r>
              <a:rPr lang="hr-HR" sz="2400" i="1"/>
              <a:t>na neki određeni rok ( npr. 15 dana, 1 mjesec,..)</a:t>
            </a:r>
          </a:p>
          <a:p>
            <a:r>
              <a:rPr lang="hr-HR" sz="2400" b="1" i="1"/>
              <a:t>Računski postupak kojim se preračunava tečaj </a:t>
            </a:r>
          </a:p>
          <a:p>
            <a:pPr>
              <a:buFont typeface="Wingdings" pitchFamily="2" charset="2"/>
              <a:buNone/>
            </a:pPr>
            <a:r>
              <a:rPr lang="hr-HR" sz="2400" b="1" i="1"/>
              <a:t>	a vista na neki rok ili obratno naziva se </a:t>
            </a:r>
          </a:p>
          <a:p>
            <a:pPr>
              <a:buFont typeface="Arial" charset="0"/>
              <a:buNone/>
            </a:pPr>
            <a:r>
              <a:rPr lang="hr-HR" sz="2400" b="1" i="1">
                <a:solidFill>
                  <a:srgbClr val="FF0000"/>
                </a:solidFill>
              </a:rPr>
              <a:t>                </a:t>
            </a:r>
            <a:r>
              <a:rPr lang="hr-HR" sz="2400" b="1" i="1" u="sng"/>
              <a:t>reduciranje  deviznog tečaja. </a:t>
            </a:r>
          </a:p>
          <a:p>
            <a:r>
              <a:rPr lang="hr-HR" sz="2400" b="1" i="1"/>
              <a:t>I ako je notiranje izravno i ako je notiranje posredno, moguća su dva slučaja :</a:t>
            </a:r>
          </a:p>
          <a:p>
            <a:pPr lvl="1"/>
            <a:r>
              <a:rPr lang="hr-HR" sz="2200" b="1" i="1"/>
              <a:t>Traženi tečaj dospijeva prije zadanog tečaja</a:t>
            </a:r>
          </a:p>
          <a:p>
            <a:pPr lvl="1"/>
            <a:r>
              <a:rPr lang="hr-HR" sz="2200" b="1" i="1"/>
              <a:t>Traženi tečaj dospijeva poslije zadanog tečaja</a:t>
            </a:r>
            <a:endParaRPr lang="en-US" sz="2200" b="1" i="1"/>
          </a:p>
          <a:p>
            <a:endParaRPr lang="hr-HR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i="1"/>
              <a:t>Reduciranje tečaja kod izravnog notiranja</a:t>
            </a:r>
          </a:p>
        </p:txBody>
      </p:sp>
      <p:sp>
        <p:nvSpPr>
          <p:cNvPr id="43011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itchFamily="2" charset="2"/>
              <a:buAutoNum type="alphaLcParenR"/>
            </a:pPr>
            <a:r>
              <a:rPr lang="hr-HR" sz="2400" b="1" i="1"/>
              <a:t>TRAŽENI TEČAJ DOSPIJEVA PRIJE ZADANOG TEČAJA </a:t>
            </a:r>
          </a:p>
          <a:p>
            <a:pPr marL="457200" indent="-457200">
              <a:buFont typeface="Wingdings" pitchFamily="2" charset="2"/>
              <a:buNone/>
            </a:pPr>
            <a:r>
              <a:rPr lang="hr-HR" sz="2400" i="1"/>
              <a:t>	Primjer 1. </a:t>
            </a:r>
          </a:p>
          <a:p>
            <a:pPr marL="457200" indent="-457200">
              <a:buFont typeface="Wingdings" pitchFamily="2" charset="2"/>
              <a:buNone/>
            </a:pPr>
            <a:r>
              <a:rPr lang="hr-HR" sz="2400" i="1"/>
              <a:t>	Zagreb notira devizu Bonna 7,650000 za 4 mj. od danas. Ako je kamatnjak p=5, koliki je a vista tečaj?</a:t>
            </a:r>
          </a:p>
          <a:p>
            <a:pPr marL="457200" indent="-457200">
              <a:buFont typeface="Wingdings" pitchFamily="2" charset="2"/>
              <a:buNone/>
            </a:pPr>
            <a:r>
              <a:rPr lang="hr-HR" sz="2400" i="1"/>
              <a:t>	Rj.</a:t>
            </a:r>
          </a:p>
          <a:p>
            <a:pPr marL="457200" indent="-457200">
              <a:buFont typeface="Wingdings" pitchFamily="2" charset="2"/>
              <a:buNone/>
            </a:pPr>
            <a:r>
              <a:rPr lang="hr-HR" sz="2400" i="1"/>
              <a:t>	Kamata : K = (C * p * m) / 1200</a:t>
            </a:r>
          </a:p>
          <a:p>
            <a:pPr marL="457200" indent="-457200">
              <a:buFont typeface="Wingdings" pitchFamily="2" charset="2"/>
              <a:buNone/>
            </a:pPr>
            <a:r>
              <a:rPr lang="hr-HR" sz="2400" i="1"/>
              <a:t>		          K = 0,1275</a:t>
            </a:r>
          </a:p>
          <a:p>
            <a:pPr marL="457200" indent="-457200">
              <a:buFont typeface="Wingdings" pitchFamily="2" charset="2"/>
              <a:buNone/>
            </a:pPr>
            <a:r>
              <a:rPr lang="hr-HR" sz="2400" i="1"/>
              <a:t>	Kako traženi tečaj dospijeva prije zadanog tečaja kamatu treba dodati pa je a vista tečaj eura :</a:t>
            </a:r>
          </a:p>
          <a:p>
            <a:pPr marL="457200" indent="-457200">
              <a:buFont typeface="Wingdings" pitchFamily="2" charset="2"/>
              <a:buNone/>
            </a:pPr>
            <a:r>
              <a:rPr lang="hr-HR" sz="2400" i="1"/>
              <a:t>		7,650000 + 0,1275 =7,7775 tj.</a:t>
            </a:r>
          </a:p>
          <a:p>
            <a:pPr marL="457200" indent="-457200">
              <a:buFont typeface="Wingdings" pitchFamily="2" charset="2"/>
              <a:buNone/>
            </a:pPr>
            <a:r>
              <a:rPr lang="hr-HR" sz="2400" i="1"/>
              <a:t>		1€ a vista vrijedi 7,7775 HRK</a:t>
            </a:r>
          </a:p>
          <a:p>
            <a:pPr marL="457200" indent="-457200">
              <a:buFont typeface="Wingdings" pitchFamily="2" charset="2"/>
              <a:buNone/>
            </a:pPr>
            <a:r>
              <a:rPr lang="hr-HR" sz="2400" i="1"/>
              <a:t>	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r-HR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Dakle, kod izravnog notiranja preračunavamo tečaj kasnijeg dospijeća u tečaj ranijeg dospijeća tako da dodamo kamate na razliku u vremenu.</a:t>
            </a:r>
          </a:p>
          <a:p>
            <a:pPr>
              <a:defRPr/>
            </a:pPr>
            <a:r>
              <a:rPr lang="hr-HR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Uočimo da smo poštovali načelo :</a:t>
            </a:r>
          </a:p>
          <a:p>
            <a:pPr>
              <a:buFont typeface="Wingdings" pitchFamily="2" charset="2"/>
              <a:buNone/>
              <a:defRPr/>
            </a:pPr>
            <a:r>
              <a:rPr lang="hr-HR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	 Deviza koja dospijeva ranije više vrijedi.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itchFamily="2" charset="2"/>
              <a:buNone/>
              <a:defRPr/>
            </a:pPr>
            <a:r>
              <a:rPr lang="hr-HR" sz="2400" i="1" dirty="0"/>
              <a:t>b) </a:t>
            </a:r>
            <a:r>
              <a:rPr lang="hr-HR" sz="2400" b="1" i="1" dirty="0"/>
              <a:t>TRAŽENI TEČAJ DOSPIJEVA POSLIJE ZADANOG TEČAJA</a:t>
            </a:r>
          </a:p>
          <a:p>
            <a:pPr>
              <a:buFont typeface="Wingdings" pitchFamily="2" charset="2"/>
              <a:buNone/>
              <a:defRPr/>
            </a:pPr>
            <a:r>
              <a:rPr lang="hr-HR" sz="2400" dirty="0"/>
              <a:t>	</a:t>
            </a:r>
            <a:r>
              <a:rPr lang="hr-HR" sz="2400" i="1" dirty="0"/>
              <a:t>Primjer 2.</a:t>
            </a:r>
          </a:p>
          <a:p>
            <a:pPr>
              <a:buFont typeface="Wingdings" pitchFamily="2" charset="2"/>
              <a:buNone/>
              <a:defRPr/>
            </a:pPr>
            <a:r>
              <a:rPr lang="hr-HR" sz="2400" i="1" dirty="0"/>
              <a:t>	Zagreb notira devizu Bonna 7,650000 a </a:t>
            </a:r>
            <a:r>
              <a:rPr lang="hr-HR" sz="2400" i="1" dirty="0" err="1"/>
              <a:t>vista</a:t>
            </a:r>
            <a:r>
              <a:rPr lang="hr-HR" sz="2400" i="1" dirty="0"/>
              <a:t>. Ako je kamatnjak p=5, koliki je tečaj za 4 </a:t>
            </a:r>
            <a:r>
              <a:rPr lang="hr-HR" sz="2400" i="1" dirty="0" err="1"/>
              <a:t>mj</a:t>
            </a:r>
            <a:r>
              <a:rPr lang="hr-HR" sz="2400" i="1" dirty="0"/>
              <a:t>. od danas?</a:t>
            </a:r>
          </a:p>
          <a:p>
            <a:pPr>
              <a:buFont typeface="Wingdings" pitchFamily="2" charset="2"/>
              <a:buNone/>
              <a:defRPr/>
            </a:pPr>
            <a:r>
              <a:rPr lang="hr-HR" sz="2400" i="1" dirty="0"/>
              <a:t>	Rj.</a:t>
            </a:r>
          </a:p>
          <a:p>
            <a:pPr>
              <a:buFont typeface="Wingdings" pitchFamily="2" charset="2"/>
              <a:buNone/>
              <a:defRPr/>
            </a:pPr>
            <a:r>
              <a:rPr lang="hr-HR" sz="2400" i="1" dirty="0"/>
              <a:t>	Poznat nam je a </a:t>
            </a:r>
            <a:r>
              <a:rPr lang="hr-HR" sz="2400" i="1" dirty="0" err="1"/>
              <a:t>vista</a:t>
            </a:r>
            <a:r>
              <a:rPr lang="hr-HR" sz="2400" i="1" dirty="0"/>
              <a:t> tečaj a terminski treba izračunati. Zbog toga treba kamate na a </a:t>
            </a:r>
            <a:r>
              <a:rPr lang="hr-HR" sz="2400" i="1" dirty="0" err="1"/>
              <a:t>vista</a:t>
            </a:r>
            <a:r>
              <a:rPr lang="hr-HR" sz="2400" i="1" dirty="0"/>
              <a:t> tečaj oduzeti od tog tečaja. </a:t>
            </a:r>
          </a:p>
          <a:p>
            <a:pPr>
              <a:buFont typeface="Wingdings" pitchFamily="2" charset="2"/>
              <a:buNone/>
              <a:defRPr/>
            </a:pPr>
            <a:r>
              <a:rPr lang="hr-HR" sz="2400" i="1" dirty="0"/>
              <a:t>			K = 0,1275</a:t>
            </a:r>
          </a:p>
          <a:p>
            <a:pPr>
              <a:buFont typeface="Wingdings" pitchFamily="2" charset="2"/>
              <a:buNone/>
              <a:defRPr/>
            </a:pPr>
            <a:r>
              <a:rPr lang="hr-HR" sz="2400" i="1" dirty="0"/>
              <a:t>	tečaj eura za 4 mjeseca bit će </a:t>
            </a:r>
          </a:p>
          <a:p>
            <a:pPr>
              <a:buFont typeface="Wingdings" pitchFamily="2" charset="2"/>
              <a:buNone/>
              <a:defRPr/>
            </a:pPr>
            <a:r>
              <a:rPr lang="hr-HR" sz="2400" i="1" dirty="0"/>
              <a:t>			7,650000 – 0,1275 = 7,5225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r-HR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Dakle, kod izravnog notiranja preračunavamo tečaj ranijeg dospijeća u tečaj kasnijeg dospijeća tako da oduzmemo kamate na razliku u vremenu, jer je ona roba koja dospijeva kasnije lošija,a lošija roba je jeftinija.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60350"/>
            <a:ext cx="8229600" cy="6192838"/>
          </a:xfrm>
        </p:spPr>
        <p:txBody>
          <a:bodyPr/>
          <a:lstStyle/>
          <a:p>
            <a:pPr eaLnBrk="1" hangingPunct="1"/>
            <a:endParaRPr lang="hr-HR" sz="2000"/>
          </a:p>
          <a:p>
            <a:pPr eaLnBrk="1" hangingPunct="1"/>
            <a:endParaRPr lang="hr-HR" sz="2000"/>
          </a:p>
          <a:p>
            <a:pPr eaLnBrk="1" hangingPunct="1"/>
            <a:endParaRPr lang="hr-HR" sz="2000"/>
          </a:p>
          <a:p>
            <a:pPr eaLnBrk="1" hangingPunct="1"/>
            <a:endParaRPr lang="hr-HR" sz="2000"/>
          </a:p>
          <a:p>
            <a:pPr eaLnBrk="1" hangingPunct="1"/>
            <a:r>
              <a:rPr lang="vi-VN" sz="2000"/>
              <a:t>Nekada se pod konvertibilnošću razumijevala mogućnost zamjene papirnog novca za plemeniti metal, odnosno za novac od plemenitog metala, ali je tijekom vremena taj pojam proširen na međusobnu zamjenu valuta uopće.</a:t>
            </a:r>
            <a:endParaRPr lang="hr-HR" sz="2000"/>
          </a:p>
          <a:p>
            <a:pPr eaLnBrk="1" hangingPunct="1"/>
            <a:r>
              <a:rPr lang="vi-VN" sz="2000"/>
              <a:t>Sve do uvođenja deviznog ograničenja između dva svjetska rata, sve su svjetske valute bile manje ili više konvertibilne.</a:t>
            </a:r>
            <a:endParaRPr lang="hr-HR" sz="2000"/>
          </a:p>
          <a:p>
            <a:pPr eaLnBrk="1" hangingPunct="1"/>
            <a:r>
              <a:rPr lang="vi-VN" sz="2000"/>
              <a:t>Neposredno nakon II. svjetskog rata konvertibilne su bile samo valute SAD, Kanade i Švicarske</a:t>
            </a:r>
            <a:r>
              <a:rPr lang="hr-HR" sz="2000"/>
              <a:t> </a:t>
            </a:r>
          </a:p>
          <a:p>
            <a:pPr eaLnBrk="1" hangingPunct="1"/>
            <a:r>
              <a:rPr lang="vi-VN" sz="2000"/>
              <a:t>Valute zapadnoeuropskih zemalja sadašnjih članica E</a:t>
            </a:r>
            <a:r>
              <a:rPr lang="hr-HR" sz="2000"/>
              <a:t>U</a:t>
            </a:r>
            <a:r>
              <a:rPr lang="vi-VN" sz="2000"/>
              <a:t> postale su konvertibilne 1959. godine, dok su danas konvertibilne valute gotovo svih tržišnih privreda u svijetu. </a:t>
            </a:r>
            <a:endParaRPr lang="en-US" sz="2000"/>
          </a:p>
          <a:p>
            <a:pPr eaLnBrk="1" hangingPunct="1">
              <a:buFont typeface="Wingdings" pitchFamily="2" charset="2"/>
              <a:buNone/>
            </a:pPr>
            <a:endParaRPr lang="hr-HR" sz="200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b="1" i="1"/>
              <a:t>Reduciranje tečaja kod posrednog notiranja</a:t>
            </a:r>
          </a:p>
        </p:txBody>
      </p:sp>
      <p:sp>
        <p:nvSpPr>
          <p:cNvPr id="47107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itchFamily="2" charset="2"/>
              <a:buAutoNum type="alphaLcParenR"/>
            </a:pPr>
            <a:r>
              <a:rPr lang="hr-HR" sz="2400" b="1" i="1"/>
              <a:t>TRAŽENI TEČAJ DOSPIJEVA PRIJE ZADANOG TEČAJA</a:t>
            </a:r>
          </a:p>
          <a:p>
            <a:pPr marL="457200" indent="-457200">
              <a:buFont typeface="Wingdings" pitchFamily="2" charset="2"/>
              <a:buNone/>
            </a:pPr>
            <a:r>
              <a:rPr lang="hr-HR" sz="2400" b="1" i="1"/>
              <a:t>	</a:t>
            </a:r>
            <a:r>
              <a:rPr lang="hr-HR" sz="2400" i="1"/>
              <a:t>Primjer 3. </a:t>
            </a:r>
          </a:p>
          <a:p>
            <a:pPr marL="457200" indent="-457200">
              <a:buFont typeface="Wingdings" pitchFamily="2" charset="2"/>
              <a:buNone/>
            </a:pPr>
            <a:r>
              <a:rPr lang="hr-HR" sz="2400" i="1"/>
              <a:t>	London notira devizu New Yorka 1,789684 za 4 mj. od danas.Ako je kamatnjak p=5,koliki je a vista tečaj?</a:t>
            </a:r>
          </a:p>
          <a:p>
            <a:pPr marL="457200" indent="-457200">
              <a:buFont typeface="Wingdings" pitchFamily="2" charset="2"/>
              <a:buNone/>
            </a:pPr>
            <a:r>
              <a:rPr lang="hr-HR" sz="2400" i="1"/>
              <a:t>	Rj.</a:t>
            </a:r>
          </a:p>
          <a:p>
            <a:pPr marL="457200" indent="-457200">
              <a:buFont typeface="Wingdings" pitchFamily="2" charset="2"/>
              <a:buNone/>
            </a:pPr>
            <a:r>
              <a:rPr lang="hr-HR" sz="2400" i="1"/>
              <a:t>	London notira posredno         1 GBP=1,789684 USD</a:t>
            </a:r>
          </a:p>
          <a:p>
            <a:pPr marL="457200" indent="-457200">
              <a:buFont typeface="Wingdings" pitchFamily="2" charset="2"/>
              <a:buNone/>
            </a:pPr>
            <a:r>
              <a:rPr lang="hr-HR" sz="2400" i="1"/>
              <a:t>	Za 4 mj. će trebati više dolara dati za jednu funtu nego danas,kamate oduzimamo da bi dobili a vista tečaj. 		K= 0,029828</a:t>
            </a:r>
          </a:p>
          <a:p>
            <a:pPr marL="457200" indent="-457200">
              <a:buFont typeface="Wingdings" pitchFamily="2" charset="2"/>
              <a:buNone/>
            </a:pPr>
            <a:r>
              <a:rPr lang="hr-HR" sz="2400" i="1"/>
              <a:t>	pa je traženi a vista tečaj </a:t>
            </a:r>
          </a:p>
          <a:p>
            <a:pPr marL="457200" indent="-457200">
              <a:buFont typeface="Wingdings" pitchFamily="2" charset="2"/>
              <a:buNone/>
            </a:pPr>
            <a:r>
              <a:rPr lang="hr-HR" sz="2400" i="1"/>
              <a:t>				1,789684 – 0,029828 =1,759856</a:t>
            </a:r>
          </a:p>
        </p:txBody>
      </p:sp>
      <p:sp>
        <p:nvSpPr>
          <p:cNvPr id="4" name="Strelica udesno 3"/>
          <p:cNvSpPr/>
          <p:nvPr/>
        </p:nvSpPr>
        <p:spPr>
          <a:xfrm>
            <a:off x="4932363" y="4652963"/>
            <a:ext cx="360362" cy="71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r-HR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Prema tome, kod posrednog notiranja preračunavamo tečaj kasnijeg dospijeća u tečaj ranijeg dospijeća tako da oduzimamo kamate na razliku u vremenu</a:t>
            </a:r>
            <a:r>
              <a:rPr lang="hr-HR" i="1" dirty="0"/>
              <a:t>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9155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hr-HR" sz="2400" i="1" dirty="0"/>
              <a:t>b) </a:t>
            </a:r>
            <a:r>
              <a:rPr lang="hr-HR" sz="2400" b="1" i="1" dirty="0"/>
              <a:t>TRAŽENI TEČAJ DOSPIJEVA POSLIJE ZADANOG TEČAJA</a:t>
            </a:r>
          </a:p>
          <a:p>
            <a:pPr>
              <a:buFont typeface="Wingdings" pitchFamily="2" charset="2"/>
              <a:buNone/>
            </a:pPr>
            <a:r>
              <a:rPr lang="hr-HR" sz="2400" b="1" i="1" dirty="0"/>
              <a:t>	</a:t>
            </a:r>
            <a:r>
              <a:rPr lang="hr-HR" sz="2400" i="1" dirty="0"/>
              <a:t>Primjer 4.</a:t>
            </a:r>
          </a:p>
          <a:p>
            <a:pPr>
              <a:buFont typeface="Wingdings" pitchFamily="2" charset="2"/>
              <a:buNone/>
            </a:pPr>
            <a:r>
              <a:rPr lang="hr-HR" sz="2400" i="1" dirty="0"/>
              <a:t>	London notira devizu New Yorka 1,789684 a </a:t>
            </a:r>
            <a:r>
              <a:rPr lang="hr-HR" sz="2400" i="1" dirty="0" err="1"/>
              <a:t>vista</a:t>
            </a:r>
            <a:r>
              <a:rPr lang="hr-HR" sz="2400" i="1" dirty="0"/>
              <a:t>. Ako je kamatnjak p = 5, koliki je tečaj 4 mjeseca od danas?</a:t>
            </a:r>
          </a:p>
          <a:p>
            <a:pPr>
              <a:buFont typeface="Wingdings" pitchFamily="2" charset="2"/>
              <a:buNone/>
            </a:pPr>
            <a:r>
              <a:rPr lang="hr-HR" sz="2400" i="1" dirty="0"/>
              <a:t>	</a:t>
            </a:r>
            <a:r>
              <a:rPr lang="hr-HR" sz="2400" i="1" dirty="0" err="1"/>
              <a:t>Rj</a:t>
            </a:r>
            <a:r>
              <a:rPr lang="hr-HR" sz="2400" i="1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hr-HR" sz="2400" i="1" dirty="0"/>
              <a:t>	Deviza koja dospijeva ranije vrijedi više.</a:t>
            </a:r>
          </a:p>
          <a:p>
            <a:pPr>
              <a:buFont typeface="Wingdings" pitchFamily="2" charset="2"/>
              <a:buNone/>
            </a:pPr>
            <a:r>
              <a:rPr lang="hr-HR" sz="2400" i="1" dirty="0"/>
              <a:t>	To znači da ćemo za 1 GBP koja danas ( a </a:t>
            </a:r>
            <a:r>
              <a:rPr lang="hr-HR" sz="2400" i="1" dirty="0" err="1"/>
              <a:t>vista</a:t>
            </a:r>
            <a:r>
              <a:rPr lang="hr-HR" sz="2400" i="1" dirty="0"/>
              <a:t>) vrijedi 1,789684 USD, morati dati više dolara, pa moramo izračunati kamatu za 4 </a:t>
            </a:r>
            <a:r>
              <a:rPr lang="hr-HR" sz="2400" i="1" dirty="0" err="1"/>
              <a:t>mj.i</a:t>
            </a:r>
            <a:r>
              <a:rPr lang="hr-HR" sz="2400" i="1" dirty="0"/>
              <a:t> za to uvećati tečaj a </a:t>
            </a:r>
            <a:r>
              <a:rPr lang="hr-HR" sz="2400" i="1" dirty="0" err="1"/>
              <a:t>vista</a:t>
            </a:r>
            <a:r>
              <a:rPr lang="hr-HR" sz="2400" i="1" dirty="0"/>
              <a:t>. 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hr-HR" sz="2400" dirty="0"/>
              <a:t>	</a:t>
            </a:r>
            <a:r>
              <a:rPr lang="hr-HR" sz="2400" i="1" dirty="0"/>
              <a:t>K= 0,029828</a:t>
            </a:r>
          </a:p>
          <a:p>
            <a:pPr>
              <a:buFont typeface="Wingdings" pitchFamily="2" charset="2"/>
              <a:buNone/>
              <a:defRPr/>
            </a:pPr>
            <a:r>
              <a:rPr lang="hr-HR" sz="2400" i="1" dirty="0"/>
              <a:t>	pa je traženi terminski tečaj</a:t>
            </a:r>
          </a:p>
          <a:p>
            <a:pPr>
              <a:buFont typeface="Wingdings" pitchFamily="2" charset="2"/>
              <a:buNone/>
              <a:defRPr/>
            </a:pPr>
            <a:r>
              <a:rPr lang="hr-HR" sz="2400" i="1" dirty="0"/>
              <a:t>				 1,789684 + 0,029828 =1,819512</a:t>
            </a:r>
          </a:p>
          <a:p>
            <a:pPr>
              <a:buFont typeface="Wingdings" pitchFamily="2" charset="2"/>
              <a:buNone/>
              <a:defRPr/>
            </a:pPr>
            <a:endParaRPr lang="hr-HR" sz="2400" i="1" dirty="0"/>
          </a:p>
          <a:p>
            <a:pPr>
              <a:defRPr/>
            </a:pPr>
            <a:r>
              <a:rPr lang="hr-HR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Prema tome, kod posrednog notiranja preračunavamo tečaj ranijeg dospijeća u tečaj kasnijeg dospijeća tako da dodajemo kamate na razliku u vremenu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7BE827A-E26D-4529-BD50-038917D36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A05CAB7-E387-447E-914C-657EE4059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0249163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120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C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slov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i="1"/>
              <a:t>ARBITRAŽA DEVIZA</a:t>
            </a:r>
          </a:p>
        </p:txBody>
      </p:sp>
      <p:sp>
        <p:nvSpPr>
          <p:cNvPr id="52227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C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3251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i="1"/>
              <a:t>Devize se mogu kupovati i prodavati, te se na temelju tih transakcija mogu ostvariti nadoplata i odbitak. Kupnja i prodaja deviza ostvaruju se na deviznim tržištima od kojih svako ima svoj tečaj. Zato je moguće i zaraditi na temelju razlike u tečajevima!</a:t>
            </a:r>
          </a:p>
          <a:p>
            <a:r>
              <a:rPr lang="vi-VN" sz="2400" b="1" i="1" u="sng"/>
              <a:t>Arbitraža deviza</a:t>
            </a:r>
            <a:r>
              <a:rPr lang="vi-VN" sz="2400" i="1" u="sng"/>
              <a:t> je računski postupak kojim se prosuđuje kako najbolje iskoristiti razlike u tečajevima na različitim financijskim tržištima.</a:t>
            </a:r>
            <a:endParaRPr lang="hr-HR" sz="2400" i="1" u="sng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4275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i="1"/>
              <a:t>Postoje dvije vrste arbitraže deviza:</a:t>
            </a:r>
          </a:p>
          <a:p>
            <a:pPr lvl="1"/>
            <a:r>
              <a:rPr lang="hr-HR" sz="2200" i="1" u="sng"/>
              <a:t>arbitraža za izravnavanje</a:t>
            </a:r>
          </a:p>
          <a:p>
            <a:pPr lvl="1"/>
            <a:r>
              <a:rPr lang="hr-HR" sz="2200" i="1" u="sng"/>
              <a:t>arbitraža za diferenciju</a:t>
            </a:r>
          </a:p>
          <a:p>
            <a:r>
              <a:rPr lang="hr-HR" sz="2400" b="1" i="1"/>
              <a:t>Arbitraža za izravnavanje</a:t>
            </a:r>
            <a:r>
              <a:rPr lang="hr-HR" sz="2400" i="1"/>
              <a:t> ispituje kako najpovoljnije podmiriti neki dug ili unovčiti neku tražbinu. Arbitraža za izravnavanje može biti:</a:t>
            </a:r>
          </a:p>
          <a:p>
            <a:pPr lvl="1"/>
            <a:r>
              <a:rPr lang="hr-HR" sz="2200" b="1" i="1"/>
              <a:t>izravna</a:t>
            </a:r>
            <a:r>
              <a:rPr lang="hr-HR" sz="2200" i="1"/>
              <a:t> - promatraju se dva tržišta, dužnikovo i vjerovnikovo, i ispituje kojom je devizom najpovoljnije podmiriti dug ili unovčiti tražbinu</a:t>
            </a:r>
          </a:p>
          <a:p>
            <a:pPr lvl="1"/>
            <a:r>
              <a:rPr lang="hr-HR" sz="2200" b="1" i="1"/>
              <a:t>posredna</a:t>
            </a:r>
            <a:r>
              <a:rPr lang="hr-HR" sz="2200" i="1"/>
              <a:t> - poznata je deviza koja se kupuje i prodaje, traže se najpovoljnija tržišta</a:t>
            </a:r>
          </a:p>
          <a:p>
            <a:pPr>
              <a:buFont typeface="Wingdings" pitchFamily="2" charset="2"/>
              <a:buNone/>
            </a:pPr>
            <a:endParaRPr lang="hr-HR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i="1"/>
              <a:t>Primjer :</a:t>
            </a:r>
          </a:p>
        </p:txBody>
      </p:sp>
      <p:sp>
        <p:nvSpPr>
          <p:cNvPr id="55299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hr-HR" sz="2400" i="1"/>
              <a:t>Tvrtka iz Pariza potražuje od tvrtke iz Varšave iznos 10 000 000 PLN. Kako će vjerovnik unovčiti najpovoljnije svoju tražbinu ako: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hr-HR" sz="2400" i="1"/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hr-HR" sz="2400" i="1"/>
              <a:t>u Parizu notira:		     deviza Varšave notira: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hr-HR" sz="2000" b="1" i="1"/>
              <a:t>deviza Londona        1.424603	           u Londonu       3.990235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hr-HR" sz="2000" b="1" i="1"/>
              <a:t>deviza New Yorka    0.796008             u New Yorku   0.261277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hr-HR" sz="2000" b="1" i="1"/>
              <a:t>deviza Varšave        0.204002 ?</a:t>
            </a:r>
            <a:r>
              <a:rPr lang="hr-HR" sz="2400" b="1"/>
              <a:t>	</a:t>
            </a:r>
            <a:r>
              <a:rPr lang="hr-HR"/>
              <a:t>	</a:t>
            </a:r>
          </a:p>
          <a:p>
            <a:pPr>
              <a:buFont typeface="Wingdings" pitchFamily="2" charset="2"/>
              <a:buNone/>
            </a:pPr>
            <a:endParaRPr lang="hr-HR" sz="2400" i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3400"/>
              <a:t>Tečajna lista efektivnih valuta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sz="2000" dirty="0"/>
              <a:t>S obzirom da svaka zemlja ima svoju valutu (novčanu jedinicu) , a kako bismo vrijednost valute jedne države mogli uspoređivati s vrijednošću valute druge države, potreban nam je odnos – </a:t>
            </a:r>
            <a:r>
              <a:rPr lang="hr-HR" sz="2000" i="1" dirty="0"/>
              <a:t>paritet </a:t>
            </a:r>
            <a:r>
              <a:rPr lang="hr-HR" sz="2000" dirty="0"/>
              <a:t>među tim valutama.</a:t>
            </a:r>
          </a:p>
          <a:p>
            <a:pPr eaLnBrk="1" hangingPunct="1"/>
            <a:r>
              <a:rPr lang="hr-HR" sz="2000" dirty="0"/>
              <a:t>Taj odnos između valuta pojedinih zemalja dan je na tzv. </a:t>
            </a:r>
            <a:r>
              <a:rPr lang="hr-HR" sz="2000" i="1" dirty="0"/>
              <a:t>tečajnoj listi efektivnih valuta.</a:t>
            </a:r>
          </a:p>
          <a:p>
            <a:pPr eaLnBrk="1" hangingPunct="1"/>
            <a:r>
              <a:rPr lang="hr-HR" sz="2000" b="1" i="1" u="sng" dirty="0"/>
              <a:t>Tečaj</a:t>
            </a:r>
            <a:r>
              <a:rPr lang="hr-HR" sz="2000" b="1" i="1" dirty="0"/>
              <a:t> je službeno određena cijena strane valute.</a:t>
            </a:r>
          </a:p>
          <a:p>
            <a:pPr eaLnBrk="1" hangingPunct="1"/>
            <a:r>
              <a:rPr lang="hr-HR" sz="2000" b="1" i="1" u="sng" dirty="0"/>
              <a:t>Tečajna lista</a:t>
            </a:r>
            <a:r>
              <a:rPr lang="hr-HR" sz="2000" b="1" i="1" dirty="0"/>
              <a:t> je lista na kojoj je istaknuta službeno određena cijena strane valute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632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i="1"/>
              <a:t>Rj.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hr-HR" sz="2400" i="1"/>
              <a:t>	Riječ je o </a:t>
            </a:r>
            <a:r>
              <a:rPr lang="hr-HR" sz="2400" i="1" u="sng"/>
              <a:t>posrednoj arbitraži za izravnavanje</a:t>
            </a:r>
            <a:r>
              <a:rPr lang="hr-HR" sz="2400" i="1"/>
              <a:t>, jer tvrtka iz Pariza ispituje najpovoljnije tržište na kojem će moći unovčiti svoju tražbinu vezanu uz dug tvrtke iz Varšave, pri čemu nije orijentirana samo na svoje i dužnikovo tržište devizama, a poznata je deviza kojom se vrši transakcija (PLN).</a:t>
            </a:r>
          </a:p>
          <a:p>
            <a:endParaRPr lang="hr-HR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slov 1"/>
              <p:cNvSpPr>
                <a:spLocks noGrp="1"/>
              </p:cNvSpPr>
              <p:nvPr>
                <p:ph type="title"/>
              </p:nvPr>
            </p:nvSpPr>
            <p:spPr>
              <a:xfrm>
                <a:off x="357188" y="285750"/>
                <a:ext cx="8229600" cy="6072188"/>
              </a:xfrm>
            </p:spPr>
            <p:txBody>
              <a:bodyPr>
                <a:noAutofit/>
              </a:bodyPr>
              <a:lstStyle/>
              <a:p>
                <a:pPr fontAlgn="auto">
                  <a:spcAft>
                    <a:spcPts val="0"/>
                  </a:spcAft>
                  <a:defRPr/>
                </a:pPr>
                <a: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  <a:t/>
                </a:r>
                <a:b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</a:br>
                <a: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  <a:t>   1.Vjerovnik će dati nalog dužniku da mu tražbinu doznači </a:t>
                </a:r>
                <a:b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</a:br>
                <a: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  <a:t>     preko  Londona:</a:t>
                </a:r>
                <a:b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</a:br>
                <a: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  <a:t/>
                </a:r>
                <a:b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</a:br>
                <a: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  <a:t>     	 X</a:t>
                </a:r>
                <a:r>
                  <a:rPr lang="hr-HR" sz="2400" i="1" baseline="-25000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  <a:t>1</a:t>
                </a:r>
                <a: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  <a:t>      	€			1	PLN</a:t>
                </a:r>
                <a:b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</a:br>
                <a: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  <a:t>   3.990235     	PLN	                       1           GBP</a:t>
                </a:r>
                <a:b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</a:br>
                <a: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  <a:t>             	   1     	GBP			1.424603            €</a:t>
                </a:r>
                <a:b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</a:br>
                <a: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  <a:t/>
                </a:r>
                <a:b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</a:br>
                <a: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  <a:t/>
                </a:r>
                <a:b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</a:br>
                <a: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  <a:t/>
                </a:r>
                <a:b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</a:br>
                <a: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  <a:t>	</a:t>
                </a:r>
                <a: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</a:rPr>
                  <a:t> </a:t>
                </a:r>
                <a: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  <a:t>X</a:t>
                </a:r>
                <a:r>
                  <a:rPr lang="hr-HR" sz="20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  <a:t>1</a:t>
                </a:r>
                <a: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sz="2400" i="1" dirty="0" smtClean="0">
                            <a:solidFill>
                              <a:schemeClr val="tx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2400" i="1" dirty="0">
                            <a:solidFill>
                              <a:schemeClr val="tx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1•1•1.424603</m:t>
                        </m:r>
                      </m:num>
                      <m:den>
                        <m:r>
                          <m:rPr>
                            <m:nor/>
                          </m:rPr>
                          <a:rPr lang="hr-HR" sz="2400" i="1" dirty="0">
                            <a:solidFill>
                              <a:schemeClr val="tx1">
                                <a:lumMod val="75000"/>
                              </a:schemeClr>
                            </a:solidFill>
                          </a:rPr>
                          <m:t>3.990235•1</m:t>
                        </m:r>
                      </m:den>
                    </m:f>
                  </m:oMath>
                </a14:m>
                <a: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  <a:t/>
                </a:r>
                <a:b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</a:br>
                <a: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  <a:t>	      =    0.357022.</a:t>
                </a:r>
                <a: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</a:rPr>
                  <a:t/>
                </a:r>
                <a:b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</a:rPr>
                </a:br>
                <a: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</a:rPr>
                  <a:t> </a:t>
                </a:r>
                <a: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  <a:t/>
                </a:r>
                <a:b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</a:br>
                <a: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  <a:latin typeface="+mn-lt"/>
                  </a:rPr>
                  <a:t>	Zatraži li vjerovnik da mu se tražbina doznači preko 	Londona, za  1 PLN dobiva 0.357022 €.</a:t>
                </a:r>
                <a: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</a:rPr>
                  <a:t/>
                </a:r>
                <a:b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</a:rPr>
                </a:br>
                <a: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</a:rPr>
                  <a:t/>
                </a:r>
                <a:br>
                  <a:rPr lang="hr-HR" sz="2400" i="1" dirty="0">
                    <a:solidFill>
                      <a:schemeClr val="tx1">
                        <a:lumMod val="75000"/>
                      </a:schemeClr>
                    </a:solidFill>
                  </a:rPr>
                </a:br>
                <a:endParaRPr lang="hr-HR" sz="2400" i="1" dirty="0">
                  <a:solidFill>
                    <a:schemeClr val="tx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Naslov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57188" y="285750"/>
                <a:ext cx="8229600" cy="6072188"/>
              </a:xfrm>
              <a:blipFill>
                <a:blip r:embed="rId2"/>
                <a:stretch>
                  <a:fillRect r="-963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Ravni poveznik 5"/>
          <p:cNvCxnSpPr/>
          <p:nvPr/>
        </p:nvCxnSpPr>
        <p:spPr>
          <a:xfrm>
            <a:off x="899592" y="3140968"/>
            <a:ext cx="75723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7"/>
          <p:cNvCxnSpPr/>
          <p:nvPr/>
        </p:nvCxnSpPr>
        <p:spPr>
          <a:xfrm rot="5400000">
            <a:off x="3570386" y="2342382"/>
            <a:ext cx="14287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z="2400" i="1" dirty="0">
                <a:latin typeface="+mn-lt"/>
              </a:rPr>
              <a:t>2.Vjerovnik će dati nalog dužniku da mu tražbinu  </a:t>
            </a:r>
            <a:br>
              <a:rPr lang="hr-HR" sz="2400" i="1" dirty="0">
                <a:latin typeface="+mn-lt"/>
              </a:rPr>
            </a:br>
            <a:r>
              <a:rPr lang="hr-HR" sz="2400" i="1" dirty="0">
                <a:latin typeface="+mn-lt"/>
              </a:rPr>
              <a:t>   doznači preko New Yorka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Wingdings" pitchFamily="2" charset="2"/>
                  <a:buNone/>
                  <a:defRPr/>
                </a:pPr>
                <a:r>
                  <a:rPr lang="hr-HR" sz="2400" i="1" dirty="0"/>
                  <a:t> x</a:t>
                </a:r>
                <a:r>
                  <a:rPr lang="hr-HR" sz="2400" i="1" baseline="-25000" dirty="0"/>
                  <a:t>2</a:t>
                </a:r>
                <a:r>
                  <a:rPr lang="hr-HR" sz="2400" i="1" dirty="0"/>
                  <a:t>  €  				1 PLN</a:t>
                </a:r>
              </a:p>
              <a:p>
                <a:pPr>
                  <a:buFont typeface="Wingdings" pitchFamily="2" charset="2"/>
                  <a:buNone/>
                  <a:defRPr/>
                </a:pPr>
                <a:r>
                  <a:rPr lang="hr-HR" sz="2400" i="1" dirty="0"/>
                  <a:t>1   PLN			0,261277 USD</a:t>
                </a:r>
              </a:p>
              <a:p>
                <a:pPr marL="457200" indent="-457200">
                  <a:buFont typeface="Wingdings" pitchFamily="2" charset="2"/>
                  <a:buAutoNum type="arabicPlain"/>
                  <a:defRPr/>
                </a:pPr>
                <a:r>
                  <a:rPr lang="hr-HR" sz="2400" i="1" dirty="0"/>
                  <a:t>USD 			0,796008 €</a:t>
                </a:r>
              </a:p>
              <a:p>
                <a:pPr marL="457200" indent="-457200">
                  <a:buFont typeface="Wingdings" pitchFamily="2" charset="2"/>
                  <a:buNone/>
                  <a:defRPr/>
                </a:pPr>
                <a:endParaRPr lang="hr-HR" sz="2400" i="1" dirty="0"/>
              </a:p>
              <a:p>
                <a:pPr marL="457200" indent="-457200">
                  <a:buFont typeface="Wingdings" pitchFamily="2" charset="2"/>
                  <a:buNone/>
                  <a:defRPr/>
                </a:pPr>
                <a:r>
                  <a:rPr lang="hr-HR" sz="2400" i="1" dirty="0"/>
                  <a:t>	 x</a:t>
                </a:r>
                <a:r>
                  <a:rPr lang="hr-HR" sz="2400" i="1" baseline="-25000" dirty="0"/>
                  <a:t>2</a:t>
                </a:r>
                <a:r>
                  <a:rPr lang="hr-HR" sz="2400" i="1" dirty="0"/>
                  <a:t> = (1 </a:t>
                </a:r>
                <a14:m>
                  <m:oMath xmlns:m="http://schemas.openxmlformats.org/officeDocument/2006/math">
                    <m:r>
                      <a:rPr lang="hr-H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hr-HR" sz="2400" i="1" dirty="0"/>
                  <a:t> 0,261277 </a:t>
                </a:r>
                <a14:m>
                  <m:oMath xmlns:m="http://schemas.openxmlformats.org/officeDocument/2006/math">
                    <m:r>
                      <a:rPr lang="hr-H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hr-HR" sz="2400" i="1" dirty="0"/>
                  <a:t> 0,796008) / 1 =</a:t>
                </a:r>
              </a:p>
              <a:p>
                <a:pPr marL="457200" indent="-457200">
                  <a:buFont typeface="Wingdings" pitchFamily="2" charset="2"/>
                  <a:buNone/>
                  <a:defRPr/>
                </a:pPr>
                <a:r>
                  <a:rPr lang="hr-HR" sz="2400" i="1" dirty="0"/>
                  <a:t>		= 0,2079785</a:t>
                </a:r>
              </a:p>
              <a:p>
                <a:pPr marL="457200" indent="-457200">
                  <a:buFont typeface="Wingdings" pitchFamily="2" charset="2"/>
                  <a:buNone/>
                  <a:defRPr/>
                </a:pPr>
                <a:r>
                  <a:rPr lang="hr-HR" sz="2400" i="1" dirty="0"/>
                  <a:t>	Dakle zatraži li vjerovnik da mu se tražbina doznači preko New Yorka , za 1 PLN dobiva 0,2079785 €</a:t>
                </a:r>
              </a:p>
            </p:txBody>
          </p:sp>
        </mc:Choice>
        <mc:Fallback xmlns="">
          <p:sp>
            <p:nvSpPr>
              <p:cNvPr id="3" name="Rezervirano mjesto sadržaja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76" t="-94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Ravni poveznik 4"/>
          <p:cNvCxnSpPr/>
          <p:nvPr/>
        </p:nvCxnSpPr>
        <p:spPr>
          <a:xfrm rot="5400000">
            <a:off x="2374900" y="2384426"/>
            <a:ext cx="13684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6"/>
          <p:cNvCxnSpPr/>
          <p:nvPr/>
        </p:nvCxnSpPr>
        <p:spPr>
          <a:xfrm flipV="1">
            <a:off x="971550" y="2997200"/>
            <a:ext cx="655320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z="2400" i="1" dirty="0">
                <a:latin typeface="+mn-lt"/>
              </a:rPr>
              <a:t>3.Vjerovnik će dati nalog dužniku da mu tražbinu  </a:t>
            </a:r>
            <a:br>
              <a:rPr lang="hr-HR" sz="2400" i="1" dirty="0">
                <a:latin typeface="+mn-lt"/>
              </a:rPr>
            </a:br>
            <a:r>
              <a:rPr lang="hr-HR" sz="2400" i="1" dirty="0">
                <a:latin typeface="+mn-lt"/>
              </a:rPr>
              <a:t>    doznači preko Pariza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Wingdings" pitchFamily="2" charset="2"/>
                  <a:buNone/>
                  <a:defRPr/>
                </a:pPr>
                <a:r>
                  <a:rPr lang="hr-HR" i="1" dirty="0"/>
                  <a:t>x</a:t>
                </a:r>
                <a:r>
                  <a:rPr lang="hr-HR" i="1" baseline="-25000" dirty="0"/>
                  <a:t>3</a:t>
                </a:r>
                <a:r>
                  <a:rPr lang="hr-HR" i="1" dirty="0"/>
                  <a:t>  €  				1 PLN</a:t>
                </a:r>
              </a:p>
              <a:p>
                <a:pPr marL="514350" indent="-514350">
                  <a:buFont typeface="Wingdings" pitchFamily="2" charset="2"/>
                  <a:buAutoNum type="arabicPlain"/>
                  <a:defRPr/>
                </a:pPr>
                <a:r>
                  <a:rPr lang="hr-HR" i="1" dirty="0"/>
                  <a:t>PLN			0,204002 €</a:t>
                </a:r>
              </a:p>
              <a:p>
                <a:pPr marL="514350" indent="-514350">
                  <a:buFont typeface="Wingdings" pitchFamily="2" charset="2"/>
                  <a:buNone/>
                  <a:defRPr/>
                </a:pPr>
                <a:endParaRPr lang="hr-HR" i="1" dirty="0"/>
              </a:p>
              <a:p>
                <a:pPr marL="514350" indent="-514350">
                  <a:buFont typeface="Wingdings" pitchFamily="2" charset="2"/>
                  <a:buNone/>
                  <a:defRPr/>
                </a:pPr>
                <a:r>
                  <a:rPr lang="hr-HR" i="1" dirty="0"/>
                  <a:t>	 x</a:t>
                </a:r>
                <a:r>
                  <a:rPr lang="hr-HR" i="1" baseline="-25000" dirty="0"/>
                  <a:t>3</a:t>
                </a:r>
                <a:r>
                  <a:rPr lang="hr-HR" i="1" dirty="0"/>
                  <a:t> = ( 1 </a:t>
                </a:r>
                <a14:m>
                  <m:oMath xmlns:m="http://schemas.openxmlformats.org/officeDocument/2006/math">
                    <m:r>
                      <a:rPr lang="hr-H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hr-HR" i="1" dirty="0"/>
                  <a:t> 0,204002 ) / 1 = 0,204002</a:t>
                </a:r>
              </a:p>
              <a:p>
                <a:pPr marL="514350" indent="-514350">
                  <a:buFont typeface="Wingdings" pitchFamily="2" charset="2"/>
                  <a:buNone/>
                  <a:defRPr/>
                </a:pPr>
                <a:r>
                  <a:rPr lang="hr-HR" sz="2400" i="1" dirty="0"/>
                  <a:t>	</a:t>
                </a:r>
              </a:p>
              <a:p>
                <a:pPr marL="514350" indent="-514350">
                  <a:buFont typeface="Wingdings" pitchFamily="2" charset="2"/>
                  <a:buNone/>
                  <a:defRPr/>
                </a:pPr>
                <a:r>
                  <a:rPr lang="hr-HR" sz="2400" i="1" dirty="0"/>
                  <a:t>	Dakle zatraži li vjerovnik da mu se tražbina doznači preko Pariza za 1 PLN dobiva 0, 204002 €</a:t>
                </a:r>
              </a:p>
            </p:txBody>
          </p:sp>
        </mc:Choice>
        <mc:Fallback xmlns="">
          <p:sp>
            <p:nvSpPr>
              <p:cNvPr id="3" name="Rezervirano mjesto sadržaja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69" t="-1480" r="-235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Ravni poveznik 4"/>
          <p:cNvCxnSpPr/>
          <p:nvPr/>
        </p:nvCxnSpPr>
        <p:spPr>
          <a:xfrm rot="5400000">
            <a:off x="2519363" y="2168525"/>
            <a:ext cx="1079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6"/>
          <p:cNvCxnSpPr/>
          <p:nvPr/>
        </p:nvCxnSpPr>
        <p:spPr>
          <a:xfrm flipV="1">
            <a:off x="900113" y="2708275"/>
            <a:ext cx="6264275" cy="73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z="2800" i="1" dirty="0">
                <a:latin typeface="+mn-lt"/>
              </a:rPr>
              <a:t>Arbitraža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419" name="Rezervirano mjesto sadržaja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hr-HR" sz="2400" i="1" dirty="0"/>
                  <a:t>Za vjerovnika je najpovoljnije unovčiti tražbinu preko Londona.</a:t>
                </a:r>
              </a:p>
              <a:p>
                <a:r>
                  <a:rPr lang="hr-HR" sz="2400" i="1" dirty="0"/>
                  <a:t>Tada obračun glasi :</a:t>
                </a:r>
              </a:p>
              <a:p>
                <a:pPr>
                  <a:buFont typeface="Wingdings" pitchFamily="2" charset="2"/>
                  <a:buNone/>
                </a:pPr>
                <a:r>
                  <a:rPr lang="hr-HR" sz="2400" i="1" dirty="0"/>
                  <a:t>	Po nalogu iz Pariza tvrtka iz </a:t>
                </a:r>
                <a:r>
                  <a:rPr lang="hr-HR" sz="2400" i="1" dirty="0" err="1"/>
                  <a:t>varšave</a:t>
                </a:r>
                <a:r>
                  <a:rPr lang="hr-HR" sz="2400" i="1" dirty="0"/>
                  <a:t> kupuje u Londonu za 10 000 000 PLN  2 506 118,06 GBP, a zatim konvertira navedeni iznos u euro po tečaju iz Pariza : </a:t>
                </a:r>
              </a:p>
              <a:p>
                <a:pPr>
                  <a:buNone/>
                </a:pPr>
                <a:r>
                  <a:rPr lang="hr-HR" sz="2400" i="1" dirty="0"/>
                  <a:t>10 000 000 PLN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hr-HR" sz="2400" i="1" dirty="0"/>
                          <m:t>10 000 000 </m:t>
                        </m:r>
                        <m:r>
                          <a:rPr lang="hr-H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hr-HR" sz="2400" i="1" dirty="0"/>
                          <m:t> 1,424603 </m:t>
                        </m:r>
                      </m:num>
                      <m:den>
                        <m:r>
                          <m:rPr>
                            <m:nor/>
                          </m:rPr>
                          <a:rPr lang="hr-HR" sz="2400" i="1" dirty="0"/>
                          <m:t>3,990235 </m:t>
                        </m:r>
                      </m:den>
                    </m:f>
                  </m:oMath>
                </a14:m>
                <a:endParaRPr lang="hr-HR" sz="2400" i="1" dirty="0"/>
              </a:p>
              <a:p>
                <a:pPr>
                  <a:buFont typeface="Wingdings" pitchFamily="2" charset="2"/>
                  <a:buNone/>
                </a:pPr>
                <a:r>
                  <a:rPr lang="hr-HR" sz="2400" i="1" dirty="0"/>
                  <a:t>			      = 3 570 223 €</a:t>
                </a:r>
              </a:p>
              <a:p>
                <a:pPr>
                  <a:buFont typeface="Wingdings" pitchFamily="2" charset="2"/>
                  <a:buNone/>
                </a:pPr>
                <a:r>
                  <a:rPr lang="hr-HR" sz="2400" i="1" dirty="0"/>
                  <a:t>I taj iznos doznačuje tvrtki iz Pariza</a:t>
                </a:r>
              </a:p>
            </p:txBody>
          </p:sp>
        </mc:Choice>
        <mc:Fallback xmlns="">
          <p:sp>
            <p:nvSpPr>
              <p:cNvPr id="60419" name="Rezervirano mjesto sadržaja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76" t="-942" b="-1346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144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b="1" i="1"/>
              <a:t>Arbitraža na diferenciju</a:t>
            </a:r>
            <a:r>
              <a:rPr lang="hr-HR" sz="2400" i="1"/>
              <a:t> ispituje gdje neku devizu najjeftinije kupiti, a gdje najskuplje prodati i na taj način ostvariti najveću zaradu. Ona može biti:</a:t>
            </a:r>
          </a:p>
          <a:p>
            <a:pPr lvl="1"/>
            <a:r>
              <a:rPr lang="hr-HR" sz="2200" b="1" i="1"/>
              <a:t>izravna</a:t>
            </a:r>
            <a:r>
              <a:rPr lang="hr-HR" sz="2200" i="1"/>
              <a:t> - promatraju se dva stalna tržišta, bira se deviza koja se kupuje i deviza koja se prodaje na pojedinom tržištu</a:t>
            </a:r>
          </a:p>
          <a:p>
            <a:pPr lvl="1"/>
            <a:r>
              <a:rPr lang="hr-HR" sz="2200" b="1" i="1"/>
              <a:t>posredna</a:t>
            </a:r>
            <a:r>
              <a:rPr lang="hr-HR" sz="2200" i="1"/>
              <a:t> - poznata je deviza koja se kupuje i prodaje, traže se najpovoljnija tržišta</a:t>
            </a:r>
          </a:p>
          <a:p>
            <a:pPr>
              <a:buFont typeface="Wingdings" pitchFamily="2" charset="2"/>
              <a:buNone/>
            </a:pPr>
            <a:endParaRPr lang="hr-HR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2467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i="1"/>
              <a:t>Postupak pri izravnoj arbitraži na diferenciju: </a:t>
            </a:r>
          </a:p>
          <a:p>
            <a:r>
              <a:rPr lang="hr-HR" sz="2400" i="1"/>
              <a:t>odrediti paritetne tečajeve deviza prvog tržišta na temelju tečajeva odgovarajuće devize drugog tržišta,</a:t>
            </a:r>
          </a:p>
          <a:p>
            <a:r>
              <a:rPr lang="hr-HR" sz="2400" i="1"/>
              <a:t>izračunati apsolutnu diferenciju tečaja za svaku devizu prvog i drugog tržišta,</a:t>
            </a:r>
          </a:p>
          <a:p>
            <a:r>
              <a:rPr lang="hr-HR" sz="2400" i="1"/>
              <a:t>izračunati relativnu diferenciju tečaja za svaku devizu prvog i drugog tržišta (izraženo u promilima).</a:t>
            </a:r>
          </a:p>
          <a:p>
            <a:pPr>
              <a:buFont typeface="Wingdings" pitchFamily="2" charset="2"/>
              <a:buNone/>
            </a:pPr>
            <a:r>
              <a:rPr lang="hr-HR"/>
              <a:t>	</a:t>
            </a:r>
            <a:r>
              <a:rPr lang="hr-HR" sz="2400"/>
              <a:t> </a:t>
            </a:r>
            <a:r>
              <a:rPr lang="hr-HR" sz="2000"/>
              <a:t>APSOLUTNA DIFERENCIJA TEČAJA * 1000 ◦/◦◦</a:t>
            </a:r>
          </a:p>
          <a:p>
            <a:pPr>
              <a:buFont typeface="Wingdings" pitchFamily="2" charset="2"/>
              <a:buNone/>
            </a:pPr>
            <a:r>
              <a:rPr lang="hr-HR" sz="2000"/>
              <a:t>	              NIŽI TEČAJ DEVIZA</a:t>
            </a:r>
          </a:p>
        </p:txBody>
      </p:sp>
      <p:cxnSp>
        <p:nvCxnSpPr>
          <p:cNvPr id="5" name="Ravni poveznik 4"/>
          <p:cNvCxnSpPr/>
          <p:nvPr/>
        </p:nvCxnSpPr>
        <p:spPr>
          <a:xfrm rot="5400000" flipH="1" flipV="1">
            <a:off x="1403350" y="501332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6"/>
          <p:cNvCxnSpPr/>
          <p:nvPr/>
        </p:nvCxnSpPr>
        <p:spPr>
          <a:xfrm>
            <a:off x="1331913" y="4868863"/>
            <a:ext cx="58324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3491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i="1"/>
              <a:t>Pozitivan predznak apsolutne ili relativne diferencije znači da je odgovarajuća deviza jeftinija na drugom tržištu.</a:t>
            </a:r>
          </a:p>
          <a:p>
            <a:r>
              <a:rPr lang="hr-HR" sz="2400" i="1"/>
              <a:t>Negativan predznak apsolutne ili relativne diferencije znači da je odgovarajuća deviza skuplja na drugom tržištu.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4515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i="1"/>
              <a:t>Arbitraža: arbitražer </a:t>
            </a:r>
          </a:p>
          <a:p>
            <a:pPr lvl="1"/>
            <a:r>
              <a:rPr lang="hr-HR" sz="2200" i="1"/>
              <a:t>na prvom tržištu kupuje devizu s najmanjom negativnom relativnom diferencijom tečaja (najskuplja deviza na tržištu),</a:t>
            </a:r>
          </a:p>
          <a:p>
            <a:pPr lvl="1"/>
            <a:r>
              <a:rPr lang="hr-HR" sz="2200" i="1"/>
              <a:t>na drugom tržištu kupuje devizu s najvećom pozitivnom relativnom diferencijom (najjeftinija deviza na drugom tržištu),</a:t>
            </a:r>
          </a:p>
          <a:p>
            <a:pPr lvl="1"/>
            <a:r>
              <a:rPr lang="hr-HR" sz="2200" i="1"/>
              <a:t>na prvom tržištu prodaje devizu koju je kupio na drugom tržištu.</a:t>
            </a:r>
          </a:p>
          <a:p>
            <a:endParaRPr lang="hr-HR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5539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i="1" dirty="0"/>
              <a:t>U slučaju postojanja </a:t>
            </a:r>
            <a:r>
              <a:rPr lang="hr-HR" sz="2400" i="1" u="sng" dirty="0"/>
              <a:t>samo pozitivnih </a:t>
            </a:r>
            <a:r>
              <a:rPr lang="hr-HR" sz="2400" i="1" dirty="0"/>
              <a:t>relativnih diferencija, </a:t>
            </a:r>
            <a:r>
              <a:rPr lang="hr-HR" sz="2400" i="1" dirty="0" err="1"/>
              <a:t>arbitražer</a:t>
            </a:r>
            <a:r>
              <a:rPr lang="hr-HR" sz="2400" i="1" dirty="0"/>
              <a:t> </a:t>
            </a:r>
          </a:p>
          <a:p>
            <a:pPr lvl="1"/>
            <a:r>
              <a:rPr lang="hr-HR" sz="2200" i="1" dirty="0"/>
              <a:t>na drugom tržištu kupuje devizu s najvećom pozitivnom relativnom diferencijom (najjeftinija deviza na drugom tržištu,</a:t>
            </a:r>
          </a:p>
          <a:p>
            <a:pPr lvl="1"/>
            <a:r>
              <a:rPr lang="hr-HR" sz="2200" i="1" dirty="0"/>
              <a:t>prodaje tu devizu na prvom tržištu.</a:t>
            </a:r>
          </a:p>
          <a:p>
            <a:r>
              <a:rPr lang="hr-HR" sz="2400" i="1" dirty="0"/>
              <a:t>U slučaju postojanja </a:t>
            </a:r>
            <a:r>
              <a:rPr lang="hr-HR" sz="2400" i="1" u="sng" dirty="0"/>
              <a:t>samo negativnih </a:t>
            </a:r>
            <a:r>
              <a:rPr lang="hr-HR" sz="2400" i="1" dirty="0"/>
              <a:t>relativnih diferencija, </a:t>
            </a:r>
            <a:r>
              <a:rPr lang="hr-HR" sz="2400" i="1" dirty="0" err="1"/>
              <a:t>arbitražer</a:t>
            </a:r>
            <a:r>
              <a:rPr lang="hr-HR" sz="2400" i="1" dirty="0"/>
              <a:t> </a:t>
            </a:r>
          </a:p>
          <a:p>
            <a:pPr lvl="1"/>
            <a:r>
              <a:rPr lang="hr-HR" sz="2200" i="1" dirty="0"/>
              <a:t>na prvom tržištu kupuje devizu s najmanjom negativnom </a:t>
            </a:r>
            <a:r>
              <a:rPr lang="hr-HR" sz="2200" i="1" dirty="0" err="1"/>
              <a:t>ralativnom</a:t>
            </a:r>
            <a:r>
              <a:rPr lang="hr-HR" sz="2200" i="1" dirty="0"/>
              <a:t> diferencijom (najskuplja deviza na drugom tržištu),</a:t>
            </a:r>
          </a:p>
          <a:p>
            <a:pPr lvl="1"/>
            <a:r>
              <a:rPr lang="hr-HR" sz="2200" i="1" dirty="0"/>
              <a:t>prodaje tu devizu na drugom tržištu.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/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eaLnBrk="1" hangingPunct="1"/>
            <a:r>
              <a:rPr lang="hr-HR" sz="2000" dirty="0"/>
              <a:t>Listu tečajeva efektivnih valuta ( tečajnicu ) u Republici Hrvatskoj službeno objavljuje središnja banka – Hrvatska narodna banka ( HNB )</a:t>
            </a:r>
          </a:p>
          <a:p>
            <a:pPr eaLnBrk="1" hangingPunct="1"/>
            <a:endParaRPr lang="hr-HR" sz="2000" dirty="0"/>
          </a:p>
          <a:p>
            <a:pPr eaLnBrk="1" hangingPunct="1"/>
            <a:endParaRPr lang="hr-HR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" y="1447800"/>
            <a:ext cx="897255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6CD5E43-2B93-47B5-8A9E-8B6476445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3001B44-6C8E-4989-93E1-24B0625B9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i="1" u="sng" dirty="0">
                <a:latin typeface="+mj-lt"/>
              </a:rPr>
              <a:t>Radni list 3</a:t>
            </a:r>
          </a:p>
          <a:p>
            <a:r>
              <a:rPr lang="hr-HR" b="1" i="1" u="sng" dirty="0">
                <a:latin typeface="+mj-lt"/>
              </a:rPr>
              <a:t>Vršnjačko vrednovanje</a:t>
            </a:r>
          </a:p>
        </p:txBody>
      </p:sp>
    </p:spTree>
    <p:extLst>
      <p:ext uri="{BB962C8B-B14F-4D97-AF65-F5344CB8AC3E}">
        <p14:creationId xmlns:p14="http://schemas.microsoft.com/office/powerpoint/2010/main" val="278059800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7D0E6D3-D5EE-45BB-B36B-167DD387E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23B773E-A9DD-41B5-BA17-EA4FA7A87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i="1" u="sng" dirty="0">
                <a:latin typeface="+mj-lt"/>
              </a:rPr>
              <a:t>Radni list 4</a:t>
            </a:r>
          </a:p>
          <a:p>
            <a:r>
              <a:rPr lang="hr-HR" b="1" i="1" u="sng" dirty="0">
                <a:latin typeface="+mj-lt"/>
              </a:rPr>
              <a:t>Ponavljanje gradiva</a:t>
            </a:r>
          </a:p>
        </p:txBody>
      </p:sp>
    </p:spTree>
    <p:extLst>
      <p:ext uri="{BB962C8B-B14F-4D97-AF65-F5344CB8AC3E}">
        <p14:creationId xmlns:p14="http://schemas.microsoft.com/office/powerpoint/2010/main" val="2687894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/>
              <a:t>Primjeri: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sz="2000" b="1" i="1" dirty="0"/>
              <a:t>Pr.1.</a:t>
            </a:r>
            <a:r>
              <a:rPr lang="hr-HR" sz="2000" dirty="0"/>
              <a:t> Dana 11.09.2019.prodajete banci 100 CHF. Koliku će vam protuvrijednost banka isplatiti u kunama? 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000" dirty="0"/>
              <a:t>	Rj.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000" dirty="0"/>
              <a:t>	Za banku je ova transakcija kupovina deviza.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000" dirty="0"/>
              <a:t>	1 CHF = 6,730084 kn, stoga banka za 100 CHF isplaćuje 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000" dirty="0"/>
              <a:t>	100* 6,911761 = 691,1761 kn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000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sz="2000" b="1" i="1" dirty="0"/>
              <a:t>Pr.2.</a:t>
            </a:r>
            <a:r>
              <a:rPr lang="hr-HR" sz="2000" dirty="0"/>
              <a:t> Dana 12.09.2019.godine kupili ste u banci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000" dirty="0"/>
              <a:t>	1000 GBP. Koliko ste kuna banci morali isplatiti za 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000" dirty="0"/>
              <a:t>    1000 GBP ?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000" dirty="0"/>
              <a:t>	Rj.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sz="2000" dirty="0"/>
              <a:t>	Za banku je ova transakcija prodaja deviza.</a:t>
            </a:r>
          </a:p>
          <a:p>
            <a:pPr eaLnBrk="1" hangingPunct="1">
              <a:buNone/>
            </a:pPr>
            <a:r>
              <a:rPr lang="hr-HR" sz="2000" dirty="0"/>
              <a:t>	1 GBP = 8,31754</a:t>
            </a:r>
            <a:r>
              <a:rPr lang="hr-HR" dirty="0"/>
              <a:t> </a:t>
            </a:r>
            <a:r>
              <a:rPr lang="hr-HR" sz="2000" dirty="0"/>
              <a:t> kn, znači da ćete za 1000 GBP morati izdvojiti 8317,54</a:t>
            </a:r>
            <a:r>
              <a:rPr lang="hr-HR" dirty="0"/>
              <a:t> </a:t>
            </a:r>
            <a:r>
              <a:rPr lang="hr-HR" sz="2000" dirty="0"/>
              <a:t>kn.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380</TotalTime>
  <Words>1636</Words>
  <Application>Microsoft Office PowerPoint</Application>
  <PresentationFormat>Prikaz na zaslonu (4:3)</PresentationFormat>
  <Paragraphs>377</Paragraphs>
  <Slides>71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71</vt:i4>
      </vt:variant>
    </vt:vector>
  </HeadingPairs>
  <TitlesOfParts>
    <vt:vector size="77" baseType="lpstr">
      <vt:lpstr>Arial</vt:lpstr>
      <vt:lpstr>Calibri</vt:lpstr>
      <vt:lpstr>Cambria Math</vt:lpstr>
      <vt:lpstr>Times New Roman</vt:lpstr>
      <vt:lpstr>Wingdings</vt:lpstr>
      <vt:lpstr>Layers</vt:lpstr>
      <vt:lpstr>Devize </vt:lpstr>
      <vt:lpstr>PowerPoint prezentacija</vt:lpstr>
      <vt:lpstr>Općenito o devizama</vt:lpstr>
      <vt:lpstr>Valute i novčane jedinice</vt:lpstr>
      <vt:lpstr>PowerPoint prezentacija</vt:lpstr>
      <vt:lpstr>Tečajna lista efektivnih valuta</vt:lpstr>
      <vt:lpstr>PowerPoint prezentacija</vt:lpstr>
      <vt:lpstr>Primjeri: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Ponovimo</vt:lpstr>
      <vt:lpstr>PowerPoint prezentacija</vt:lpstr>
      <vt:lpstr>Domaći rad</vt:lpstr>
      <vt:lpstr>PowerPoint prezentacija</vt:lpstr>
      <vt:lpstr>1.4 Nadoplata i odbitak</vt:lpstr>
      <vt:lpstr>Rj.</vt:lpstr>
      <vt:lpstr>PowerPoint prezentacija</vt:lpstr>
      <vt:lpstr>PowerPoint prezentacija</vt:lpstr>
      <vt:lpstr>Zadatci</vt:lpstr>
      <vt:lpstr>PowerPoint prezentacija</vt:lpstr>
      <vt:lpstr>Zad.</vt:lpstr>
      <vt:lpstr>PowerPoint prezentacija</vt:lpstr>
      <vt:lpstr>PowerPoint prezentacija</vt:lpstr>
      <vt:lpstr>PowerPoint prezentacija</vt:lpstr>
      <vt:lpstr>1.5 Notiranje deviza </vt:lpstr>
      <vt:lpstr>PowerPoint prezentacija</vt:lpstr>
      <vt:lpstr>Primjer 1.</vt:lpstr>
      <vt:lpstr>PowerPoint prezentacija</vt:lpstr>
      <vt:lpstr>PowerPoint prezentacija</vt:lpstr>
      <vt:lpstr>Primjer 2.</vt:lpstr>
      <vt:lpstr> Zadatci  Zad.1. </vt:lpstr>
      <vt:lpstr>PowerPoint prezentacija</vt:lpstr>
      <vt:lpstr>Zad.2.</vt:lpstr>
      <vt:lpstr>PowerPoint prezentacija</vt:lpstr>
      <vt:lpstr>PowerPoint prezentacija</vt:lpstr>
      <vt:lpstr>Knjiga strana 39. zad.10.,11.,12.</vt:lpstr>
      <vt:lpstr>PowerPoint prezentacija</vt:lpstr>
      <vt:lpstr>PowerPoint prezentacija</vt:lpstr>
      <vt:lpstr>PowerPoint prezentacija</vt:lpstr>
      <vt:lpstr>PowerPoint prezentacija</vt:lpstr>
      <vt:lpstr>Reduciranje deviznih tečajeva</vt:lpstr>
      <vt:lpstr>PowerPoint prezentacija</vt:lpstr>
      <vt:lpstr>Reduciranje tečaja kod izravnog notiranja</vt:lpstr>
      <vt:lpstr>PowerPoint prezentacija</vt:lpstr>
      <vt:lpstr>PowerPoint prezentacija</vt:lpstr>
      <vt:lpstr>PowerPoint prezentacija</vt:lpstr>
      <vt:lpstr>Reduciranje tečaja kod posrednog notiranja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ARBITRAŽA DEVIZA</vt:lpstr>
      <vt:lpstr>PowerPoint prezentacija</vt:lpstr>
      <vt:lpstr>PowerPoint prezentacija</vt:lpstr>
      <vt:lpstr>Primjer :</vt:lpstr>
      <vt:lpstr>PowerPoint prezentacija</vt:lpstr>
      <vt:lpstr>    1.Vjerovnik će dati nalog dužniku da mu tražbinu doznači       preko  Londona:         X1       €   1 PLN    3.990235      PLN                        1           GBP                  1      GBP   1.424603            €      X1 =  (1•1•1.424603)/"3.990235•1"         =    0.357022.    Zatraži li vjerovnik da mu se tražbina doznači preko  Londona, za  1 PLN dobiva 0.357022 €.  </vt:lpstr>
      <vt:lpstr>2.Vjerovnik će dati nalog dužniku da mu tražbinu      doznači preko New Yorka </vt:lpstr>
      <vt:lpstr>3.Vjerovnik će dati nalog dužniku da mu tražbinu       doznači preko Pariza</vt:lpstr>
      <vt:lpstr>Arbitraža :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Devize</dc:title>
  <dc:creator>Zlata</dc:creator>
  <cp:lastModifiedBy>Windows korisnik</cp:lastModifiedBy>
  <cp:revision>40</cp:revision>
  <dcterms:created xsi:type="dcterms:W3CDTF">2010-09-12T17:30:37Z</dcterms:created>
  <dcterms:modified xsi:type="dcterms:W3CDTF">2020-06-26T16:51:52Z</dcterms:modified>
</cp:coreProperties>
</file>